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7" r:id="rId1"/>
  </p:sldMasterIdLst>
  <p:notesMasterIdLst>
    <p:notesMasterId r:id="rId31"/>
  </p:notesMasterIdLst>
  <p:sldIdLst>
    <p:sldId id="256" r:id="rId2"/>
    <p:sldId id="258" r:id="rId3"/>
    <p:sldId id="257" r:id="rId4"/>
    <p:sldId id="260" r:id="rId5"/>
    <p:sldId id="281" r:id="rId6"/>
    <p:sldId id="259" r:id="rId7"/>
    <p:sldId id="261" r:id="rId8"/>
    <p:sldId id="262" r:id="rId9"/>
    <p:sldId id="286" r:id="rId10"/>
    <p:sldId id="287" r:id="rId11"/>
    <p:sldId id="263" r:id="rId12"/>
    <p:sldId id="264" r:id="rId13"/>
    <p:sldId id="269" r:id="rId14"/>
    <p:sldId id="266" r:id="rId15"/>
    <p:sldId id="274" r:id="rId16"/>
    <p:sldId id="265" r:id="rId17"/>
    <p:sldId id="267" r:id="rId18"/>
    <p:sldId id="268" r:id="rId19"/>
    <p:sldId id="270" r:id="rId20"/>
    <p:sldId id="283" r:id="rId21"/>
    <p:sldId id="271" r:id="rId22"/>
    <p:sldId id="272" r:id="rId23"/>
    <p:sldId id="284" r:id="rId24"/>
    <p:sldId id="275" r:id="rId25"/>
    <p:sldId id="277" r:id="rId26"/>
    <p:sldId id="276" r:id="rId27"/>
    <p:sldId id="285" r:id="rId28"/>
    <p:sldId id="279" r:id="rId29"/>
    <p:sldId id="273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C0759836-AFFC-4E3E-9332-FCEA1CCECED4}">
          <p14:sldIdLst>
            <p14:sldId id="256"/>
            <p14:sldId id="258"/>
            <p14:sldId id="257"/>
            <p14:sldId id="260"/>
            <p14:sldId id="281"/>
            <p14:sldId id="259"/>
            <p14:sldId id="261"/>
            <p14:sldId id="262"/>
            <p14:sldId id="286"/>
            <p14:sldId id="287"/>
            <p14:sldId id="263"/>
            <p14:sldId id="264"/>
            <p14:sldId id="269"/>
            <p14:sldId id="266"/>
            <p14:sldId id="274"/>
            <p14:sldId id="265"/>
            <p14:sldId id="267"/>
            <p14:sldId id="268"/>
            <p14:sldId id="270"/>
            <p14:sldId id="283"/>
            <p14:sldId id="271"/>
            <p14:sldId id="272"/>
            <p14:sldId id="284"/>
            <p14:sldId id="275"/>
            <p14:sldId id="277"/>
            <p14:sldId id="276"/>
            <p14:sldId id="285"/>
            <p14:sldId id="279"/>
            <p14:sldId id="27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4103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9884" autoAdjust="0"/>
  </p:normalViewPr>
  <p:slideViewPr>
    <p:cSldViewPr snapToGrid="0">
      <p:cViewPr>
        <p:scale>
          <a:sx n="80" d="100"/>
          <a:sy n="80" d="100"/>
        </p:scale>
        <p:origin x="-528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A9780-D296-4F76-B046-2788FF8863E1}" type="datetimeFigureOut">
              <a:rPr lang="zh-TW" altLang="en-US" smtClean="0"/>
              <a:t>2018/9/4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5C8CD-8E79-4197-85CE-20A0025013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0739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5C8CD-8E79-4197-85CE-20A00250130E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3927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9/4/2018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9/4/2018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32887;&#26989;&#38936;&#33322;&#21729;&#26032;&#32862;.wmv" TargetMode="External"/><Relationship Id="rId2" Type="http://schemas.openxmlformats.org/officeDocument/2006/relationships/hyperlink" Target="https://www.youtube.com/watch?v=APKGn_MVxVU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&#27969;&#31243;.png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&#20491;&#26696;&#36681;&#20171;&#30003;&#35531;&#34920;%20-%20&#34920;&#26684;&#38928;&#35261;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20171227_20171225%20%20&#23478;&#38263;&#21516;&#24847;&#26360;.docx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&#20854;&#20182;&#26381;&#21209;&#30003;&#35531;(&#23416;&#26657;&#26381;&#21209;&#30003;&#35531;&#26696;)%20-%20&#34920;&#26684;&#38928;&#35261;.pdf" TargetMode="Externa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589212" y="1417809"/>
            <a:ext cx="8915399" cy="2262781"/>
          </a:xfrm>
        </p:spPr>
        <p:txBody>
          <a:bodyPr/>
          <a:lstStyle/>
          <a:p>
            <a:r>
              <a:rPr lang="zh-TW" altLang="en-US" dirty="0" smtClean="0">
                <a:latin typeface="華康新特圓體" panose="020F0909000000000000" pitchFamily="49" charset="-120"/>
                <a:ea typeface="華康新特圓體" panose="020F0909000000000000" pitchFamily="49" charset="-120"/>
              </a:rPr>
              <a:t>常見個案類型及處遇模式</a:t>
            </a:r>
            <a:endParaRPr lang="zh-TW" altLang="en-US" dirty="0">
              <a:latin typeface="華康新特圓體" panose="020F0909000000000000" pitchFamily="49" charset="-120"/>
              <a:ea typeface="華康新特圓體" panose="020F0909000000000000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4194" y="4627751"/>
            <a:ext cx="8915399" cy="1126283"/>
          </a:xfrm>
        </p:spPr>
        <p:txBody>
          <a:bodyPr>
            <a:normAutofit/>
          </a:bodyPr>
          <a:lstStyle/>
          <a:p>
            <a:pPr algn="r"/>
            <a:r>
              <a:rPr lang="zh-TW" altLang="en-US" sz="3200" dirty="0" smtClean="0">
                <a:latin typeface="華康隸書體W7" panose="03000709000000000000" pitchFamily="65" charset="-120"/>
                <a:ea typeface="華康隸書體W7" panose="03000709000000000000" pitchFamily="65" charset="-120"/>
              </a:rPr>
              <a:t>南投縣學生輔導諮商中心 林育民</a:t>
            </a:r>
            <a:endParaRPr lang="zh-TW" altLang="en-US" sz="3200" dirty="0">
              <a:latin typeface="華康隸書體W7" panose="03000709000000000000" pitchFamily="65" charset="-120"/>
              <a:ea typeface="華康隸書體W7" panose="030007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86" y="308758"/>
            <a:ext cx="1949781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42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idx="4294967295"/>
          </p:nvPr>
        </p:nvSpPr>
        <p:spPr>
          <a:xfrm>
            <a:off x="358775" y="2705100"/>
            <a:ext cx="11833225" cy="23891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4000" dirty="0">
                <a:hlinkClick r:id="rId2"/>
              </a:rPr>
              <a:t>https://</a:t>
            </a:r>
            <a:r>
              <a:rPr lang="en-US" altLang="zh-TW" sz="4000" dirty="0" smtClean="0">
                <a:hlinkClick r:id="rId2"/>
              </a:rPr>
              <a:t>www.youtube.com/watch?v=APKGn_MVxVU</a:t>
            </a:r>
            <a:endParaRPr lang="en-US" altLang="zh-TW" sz="4000" dirty="0" smtClean="0"/>
          </a:p>
          <a:p>
            <a:pPr marL="0" indent="0" algn="ctr">
              <a:buNone/>
            </a:pPr>
            <a:r>
              <a:rPr lang="zh-TW" altLang="en-US" sz="4400" dirty="0">
                <a:latin typeface="華康超明體" panose="02020C09000000000000" pitchFamily="49" charset="-120"/>
                <a:ea typeface="華康超明體" panose="02020C09000000000000" pitchFamily="49" charset="-120"/>
                <a:hlinkClick r:id="rId3" action="ppaction://hlinkfile"/>
              </a:rPr>
              <a:t>南投新聞 國中生職場試探學習成果發表會</a:t>
            </a:r>
            <a:endParaRPr lang="zh-TW" altLang="en-US" sz="4000" dirty="0"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1362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華康新特圓體" panose="020F0909000000000000" pitchFamily="49" charset="-120"/>
                <a:ea typeface="華康新特圓體" panose="020F0909000000000000" pitchFamily="49" charset="-120"/>
              </a:rPr>
              <a:t>說不上是神隊友的好鄰居</a:t>
            </a:r>
            <a:endParaRPr lang="zh-TW" altLang="en-US" dirty="0">
              <a:latin typeface="華康新特圓體" panose="020F0909000000000000" pitchFamily="49" charset="-120"/>
              <a:ea typeface="華康新特圓體" panose="020F0909000000000000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>
                <a:solidFill>
                  <a:srgbClr val="FF66CC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南投縣學生輔導諮商中心 </a:t>
            </a:r>
            <a:endParaRPr lang="en-US" altLang="zh-TW" sz="4800" dirty="0" smtClean="0">
              <a:solidFill>
                <a:srgbClr val="FF66CC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2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資源應用</a:t>
            </a:r>
            <a:endParaRPr lang="en-US" altLang="zh-TW" sz="3200" dirty="0"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  <a:p>
            <a:pPr marL="1136142" lvl="1" indent="-7429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8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提供學生輔導諮詢</a:t>
            </a:r>
            <a:r>
              <a:rPr lang="en-US" altLang="zh-TW" sz="28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(</a:t>
            </a:r>
            <a:r>
              <a:rPr lang="zh-TW" altLang="en-US" sz="28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教師、家長</a:t>
            </a:r>
            <a:r>
              <a:rPr lang="en-US" altLang="zh-TW" sz="28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)</a:t>
            </a:r>
          </a:p>
          <a:p>
            <a:pPr marL="1136142" lvl="1" indent="-7429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8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提供學校高</a:t>
            </a:r>
            <a:r>
              <a:rPr lang="zh-TW" altLang="en-US" sz="2800" dirty="0">
                <a:latin typeface="華康超明體" panose="02020C09000000000000" pitchFamily="49" charset="-120"/>
                <a:ea typeface="華康超明體" panose="02020C09000000000000" pitchFamily="49" charset="-120"/>
              </a:rPr>
              <a:t>關懷</a:t>
            </a:r>
            <a:r>
              <a:rPr lang="zh-TW" altLang="en-US" sz="28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學生三級輔導轉介</a:t>
            </a:r>
            <a:endParaRPr lang="en-US" altLang="zh-TW" sz="2800" dirty="0" smtClean="0"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  <a:p>
            <a:pPr marL="1136142" lvl="1" indent="-7429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8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其他學校輔導專業工作協助</a:t>
            </a:r>
            <a:endParaRPr lang="en-US" altLang="zh-TW" sz="2800" dirty="0" smtClean="0"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449" y="3975714"/>
            <a:ext cx="2996981" cy="276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14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70338"/>
            <a:ext cx="11074400" cy="1143000"/>
          </a:xfrm>
        </p:spPr>
        <p:txBody>
          <a:bodyPr/>
          <a:lstStyle/>
          <a:p>
            <a:pPr algn="ctr"/>
            <a:r>
              <a:rPr lang="zh-TW" altLang="en-US" dirty="0" smtClean="0">
                <a:latin typeface="華康新特圓體" panose="020F0909000000000000" pitchFamily="49" charset="-120"/>
                <a:ea typeface="華康新特圓體" panose="020F0909000000000000" pitchFamily="49" charset="-120"/>
                <a:hlinkClick r:id="rId2" action="ppaction://hlinkfile"/>
              </a:rPr>
              <a:t>南投縣學生輔導諮商中心服務流程</a:t>
            </a:r>
            <a:endParaRPr lang="zh-TW" altLang="en-US" dirty="0">
              <a:latin typeface="華康新特圓體" panose="020F0909000000000000" pitchFamily="49" charset="-120"/>
              <a:ea typeface="華康新特圓體" panose="020F0909000000000000" pitchFamily="49" charset="-120"/>
              <a:hlinkClick r:id="rId2" action="ppaction://hlinkfile"/>
            </a:endParaRPr>
          </a:p>
        </p:txBody>
      </p:sp>
    </p:spTree>
    <p:extLst>
      <p:ext uri="{BB962C8B-B14F-4D97-AF65-F5344CB8AC3E}">
        <p14:creationId xmlns:p14="http://schemas.microsoft.com/office/powerpoint/2010/main" val="49697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7353" y="1642285"/>
            <a:ext cx="5093591" cy="5093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>
          <a:xfrm>
            <a:off x="2603715" y="1402596"/>
            <a:ext cx="7493430" cy="844658"/>
          </a:xfrm>
        </p:spPr>
        <p:txBody>
          <a:bodyPr/>
          <a:lstStyle/>
          <a:p>
            <a:r>
              <a:rPr lang="en-US" altLang="zh-TW" sz="3200" dirty="0">
                <a:latin typeface="+mn-ea"/>
              </a:rPr>
              <a:t>http://163.22.168.162/cs_nantou_TEST/</a:t>
            </a:r>
            <a:endParaRPr lang="zh-TW" altLang="en-US" sz="3200" dirty="0">
              <a:latin typeface="+mn-ea"/>
            </a:endParaRPr>
          </a:p>
          <a:p>
            <a:endParaRPr lang="zh-TW" altLang="en-US" dirty="0">
              <a:latin typeface="+mn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20305" y="1200033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華康新特圓體" panose="020F0909000000000000" pitchFamily="49" charset="-120"/>
                <a:ea typeface="華康新特圓體" panose="020F0909000000000000" pitchFamily="49" charset="-120"/>
              </a:rPr>
              <a:t>演練：學生輔導諮商中心</a:t>
            </a:r>
            <a:r>
              <a:rPr lang="en-US" altLang="zh-TW" dirty="0" smtClean="0">
                <a:latin typeface="華康新特圓體" panose="020F0909000000000000" pitchFamily="49" charset="-120"/>
                <a:ea typeface="華康新特圓體" panose="020F0909000000000000" pitchFamily="49" charset="-120"/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  <a:latin typeface="華康新特圓體" panose="020F0909000000000000" pitchFamily="49" charset="-120"/>
                <a:ea typeface="華康新特圓體" panose="020F0909000000000000" pitchFamily="49" charset="-120"/>
              </a:rPr>
              <a:t>測試版</a:t>
            </a:r>
            <a:r>
              <a:rPr lang="en-US" altLang="zh-TW" dirty="0" smtClean="0">
                <a:latin typeface="華康新特圓體" panose="020F0909000000000000" pitchFamily="49" charset="-120"/>
                <a:ea typeface="華康新特圓體" panose="020F0909000000000000" pitchFamily="49" charset="-120"/>
              </a:rPr>
              <a:t>)</a:t>
            </a:r>
            <a:r>
              <a:rPr lang="zh-TW" altLang="en-US" dirty="0" smtClean="0">
                <a:latin typeface="華康新特圓體" panose="020F0909000000000000" pitchFamily="49" charset="-120"/>
                <a:ea typeface="華康新特圓體" panose="020F0909000000000000" pitchFamily="49" charset="-120"/>
              </a:rPr>
              <a:t>系統登入</a:t>
            </a:r>
            <a:r>
              <a:rPr lang="en-US" altLang="zh-TW" dirty="0" smtClean="0">
                <a:latin typeface="華康新特圓體" panose="020F0909000000000000" pitchFamily="49" charset="-120"/>
                <a:ea typeface="華康新特圓體" panose="020F0909000000000000" pitchFamily="49" charset="-120"/>
              </a:rPr>
              <a:t/>
            </a:r>
            <a:br>
              <a:rPr lang="en-US" altLang="zh-TW" dirty="0" smtClean="0">
                <a:latin typeface="華康新特圓體" panose="020F0909000000000000" pitchFamily="49" charset="-120"/>
                <a:ea typeface="華康新特圓體" panose="020F0909000000000000" pitchFamily="49" charset="-120"/>
              </a:rPr>
            </a:br>
            <a:r>
              <a:rPr lang="en-US" altLang="zh-TW" sz="4000" dirty="0" smtClean="0">
                <a:latin typeface="華康新特圓體" panose="020F0909000000000000" pitchFamily="49" charset="-120"/>
                <a:ea typeface="華康新特圓體" panose="020F0909000000000000" pitchFamily="49" charset="-120"/>
              </a:rPr>
              <a:t/>
            </a:r>
            <a:br>
              <a:rPr lang="en-US" altLang="zh-TW" sz="4000" dirty="0" smtClean="0">
                <a:latin typeface="華康新特圓體" panose="020F0909000000000000" pitchFamily="49" charset="-120"/>
                <a:ea typeface="華康新特圓體" panose="020F0909000000000000" pitchFamily="49" charset="-120"/>
              </a:rPr>
            </a:br>
            <a:r>
              <a:rPr lang="zh-TW" altLang="en-US" sz="4000" dirty="0" smtClean="0">
                <a:latin typeface="華康新特圓體" panose="020F0909000000000000" pitchFamily="49" charset="-120"/>
                <a:ea typeface="華康新特圓體" panose="020F0909000000000000" pitchFamily="49" charset="-120"/>
              </a:rPr>
              <a:t>            </a:t>
            </a:r>
            <a:endParaRPr lang="zh-TW" altLang="en-US" sz="4000" dirty="0">
              <a:latin typeface="華康新特圓體" panose="020F0909000000000000" pitchFamily="49" charset="-120"/>
              <a:ea typeface="華康新特圓體" panose="020F0909000000000000" pitchFamily="49" charset="-12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8348353" y="2231955"/>
            <a:ext cx="3657600" cy="2036293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小叮嚀：未安裝 </a:t>
            </a:r>
            <a:r>
              <a:rPr lang="en-US" altLang="zh-TW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QR Code</a:t>
            </a:r>
          </a:p>
          <a:p>
            <a:pPr marL="0" indent="0">
              <a:buNone/>
            </a:pPr>
            <a:r>
              <a:rPr lang="zh-TW" altLang="en-US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掃描程式的老師可用</a:t>
            </a:r>
            <a:r>
              <a:rPr lang="en-US" altLang="zh-TW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LINE</a:t>
            </a:r>
            <a:r>
              <a:rPr lang="zh-TW" altLang="en-US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加好友的方式登入</a:t>
            </a:r>
            <a:endParaRPr lang="en-US" altLang="zh-TW" dirty="0" smtClean="0"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  <a:p>
            <a:pPr marL="0" indent="0">
              <a:buNone/>
            </a:pPr>
            <a:endParaRPr lang="en-US" altLang="zh-TW" dirty="0" smtClean="0"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5054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華康新特圓體" panose="020F0909000000000000" pitchFamily="49" charset="-120"/>
                <a:ea typeface="華康新特圓體" panose="020F0909000000000000" pitchFamily="49" charset="-120"/>
              </a:rPr>
              <a:t>測試版系統登入</a:t>
            </a:r>
            <a:r>
              <a:rPr lang="en-US" altLang="zh-TW" dirty="0" smtClean="0">
                <a:latin typeface="華康新特圓體" panose="020F0909000000000000" pitchFamily="49" charset="-120"/>
                <a:ea typeface="華康新特圓體" panose="020F0909000000000000" pitchFamily="49" charset="-120"/>
              </a:rPr>
              <a:t>(</a:t>
            </a:r>
            <a:r>
              <a:rPr lang="zh-TW" altLang="en-US" dirty="0" smtClean="0">
                <a:latin typeface="華康新特圓體" panose="020F0909000000000000" pitchFamily="49" charset="-120"/>
                <a:ea typeface="華康新特圓體" panose="020F0909000000000000" pitchFamily="49" charset="-120"/>
              </a:rPr>
              <a:t>學校系統管理者</a:t>
            </a:r>
            <a:r>
              <a:rPr lang="en-US" altLang="zh-TW" dirty="0" smtClean="0">
                <a:latin typeface="華康新特圓體" panose="020F0909000000000000" pitchFamily="49" charset="-120"/>
                <a:ea typeface="華康新特圓體" panose="020F0909000000000000" pitchFamily="49" charset="-120"/>
              </a:rPr>
              <a:t>)</a:t>
            </a:r>
            <a:endParaRPr lang="zh-TW" altLang="en-US" dirty="0">
              <a:latin typeface="華康新特圓體" panose="020F0909000000000000" pitchFamily="49" charset="-120"/>
              <a:ea typeface="華康新特圓體" panose="020F0909000000000000" pitchFamily="49" charset="-12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956" y="2069024"/>
            <a:ext cx="3804375" cy="3113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圓角矩形圖說文字 4"/>
          <p:cNvSpPr/>
          <p:nvPr/>
        </p:nvSpPr>
        <p:spPr>
          <a:xfrm>
            <a:off x="1883044" y="4215539"/>
            <a:ext cx="2092272" cy="1774556"/>
          </a:xfrm>
          <a:prstGeom prst="wedgeRoundRectCallout">
            <a:avLst>
              <a:gd name="adj1" fmla="val 80648"/>
              <a:gd name="adj2" fmla="val -40993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TW" altLang="en-US" sz="2400" dirty="0" smtClean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請輸入</a:t>
            </a:r>
            <a:endParaRPr lang="en-US" altLang="zh-TW" sz="2400" dirty="0" smtClean="0">
              <a:solidFill>
                <a:schemeClr val="tx1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  <a:p>
            <a:pPr algn="ctr">
              <a:lnSpc>
                <a:spcPct val="150000"/>
              </a:lnSpc>
            </a:pPr>
            <a:r>
              <a:rPr lang="en-US" altLang="zh-TW" sz="2400" dirty="0" smtClean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000</a:t>
            </a:r>
          </a:p>
          <a:p>
            <a:pPr algn="ctr">
              <a:lnSpc>
                <a:spcPct val="150000"/>
              </a:lnSpc>
            </a:pPr>
            <a:r>
              <a:rPr lang="en-US" altLang="zh-TW" sz="2400" dirty="0" smtClean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(</a:t>
            </a:r>
            <a:r>
              <a:rPr lang="zh-TW" altLang="en-US" sz="2400" dirty="0" smtClean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三個零</a:t>
            </a:r>
            <a:r>
              <a:rPr lang="en-US" altLang="zh-TW" sz="2400" dirty="0" smtClean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)</a:t>
            </a:r>
            <a:endParaRPr lang="zh-TW" altLang="en-US" sz="2400" dirty="0">
              <a:solidFill>
                <a:schemeClr val="tx1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768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430963"/>
            <a:ext cx="10972800" cy="1143000"/>
          </a:xfrm>
        </p:spPr>
        <p:txBody>
          <a:bodyPr/>
          <a:lstStyle/>
          <a:p>
            <a:r>
              <a:rPr lang="zh-TW" altLang="en-US" dirty="0">
                <a:latin typeface="華康新特圓體" panose="020F0909000000000000" pitchFamily="49" charset="-120"/>
                <a:ea typeface="華康新特圓體" panose="020F0909000000000000" pitchFamily="49" charset="-120"/>
              </a:rPr>
              <a:t>下載系統操作手冊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57" y="1603856"/>
            <a:ext cx="11040712" cy="4909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3764478" y="4750137"/>
            <a:ext cx="5842660" cy="138941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014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華康新特圓體" panose="020F0909000000000000" pitchFamily="49" charset="-120"/>
                <a:ea typeface="華康新特圓體" panose="020F0909000000000000" pitchFamily="49" charset="-120"/>
              </a:rPr>
              <a:t>系統管理者畫面</a:t>
            </a:r>
            <a:r>
              <a:rPr lang="en-US" altLang="zh-TW" dirty="0" smtClean="0">
                <a:latin typeface="華康新特圓體" panose="020F0909000000000000" pitchFamily="49" charset="-120"/>
                <a:ea typeface="華康新特圓體" panose="020F0909000000000000" pitchFamily="49" charset="-120"/>
              </a:rPr>
              <a:t>(</a:t>
            </a:r>
            <a:r>
              <a:rPr lang="zh-TW" altLang="en-US" dirty="0" smtClean="0">
                <a:latin typeface="華康新特圓體" panose="020F0909000000000000" pitchFamily="49" charset="-120"/>
                <a:ea typeface="華康新特圓體" panose="020F0909000000000000" pitchFamily="49" charset="-120"/>
              </a:rPr>
              <a:t>人員異動說明</a:t>
            </a:r>
            <a:r>
              <a:rPr lang="en-US" altLang="zh-TW" dirty="0" smtClean="0">
                <a:latin typeface="華康新特圓體" panose="020F0909000000000000" pitchFamily="49" charset="-120"/>
                <a:ea typeface="華康新特圓體" panose="020F0909000000000000" pitchFamily="49" charset="-120"/>
              </a:rPr>
              <a:t>)</a:t>
            </a:r>
            <a:endParaRPr lang="zh-TW" altLang="en-US" dirty="0">
              <a:latin typeface="華康新特圓體" panose="020F0909000000000000" pitchFamily="49" charset="-120"/>
              <a:ea typeface="華康新特圓體" panose="020F0909000000000000" pitchFamily="49" charset="-12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637" y="1999281"/>
            <a:ext cx="10376115" cy="564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圓角矩形圖說文字 4"/>
          <p:cNvSpPr/>
          <p:nvPr/>
        </p:nvSpPr>
        <p:spPr>
          <a:xfrm>
            <a:off x="7865390" y="3177153"/>
            <a:ext cx="2208508" cy="1332853"/>
          </a:xfrm>
          <a:prstGeom prst="wedgeRoundRectCallout">
            <a:avLst>
              <a:gd name="adj1" fmla="val 39517"/>
              <a:gd name="adj2" fmla="val 93383"/>
              <a:gd name="adj3" fmla="val 16667"/>
            </a:avLst>
          </a:prstGeom>
          <a:solidFill>
            <a:srgbClr val="FFFF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未設置</a:t>
            </a:r>
            <a:r>
              <a:rPr lang="zh-TW" altLang="en-US" dirty="0" smtClean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輔導組長的學校，輔導老師請將自己設定為組長。</a:t>
            </a:r>
            <a:endParaRPr lang="zh-TW" altLang="en-US" dirty="0">
              <a:solidFill>
                <a:schemeClr val="tx1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sp>
        <p:nvSpPr>
          <p:cNvPr id="9" name="圓角矩形圖說文字 8"/>
          <p:cNvSpPr/>
          <p:nvPr/>
        </p:nvSpPr>
        <p:spPr>
          <a:xfrm>
            <a:off x="10391614" y="3053166"/>
            <a:ext cx="1472338" cy="1332853"/>
          </a:xfrm>
          <a:prstGeom prst="wedgeRoundRectCallout">
            <a:avLst>
              <a:gd name="adj1" fmla="val -17676"/>
              <a:gd name="adj2" fmla="val 84662"/>
              <a:gd name="adj3" fmla="val 16667"/>
            </a:avLst>
          </a:prstGeom>
          <a:solidFill>
            <a:srgbClr val="FFFF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卸任的老師請將其權限設定為停用</a:t>
            </a:r>
            <a:endParaRPr lang="zh-TW" altLang="en-US" dirty="0">
              <a:solidFill>
                <a:schemeClr val="tx1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sp>
        <p:nvSpPr>
          <p:cNvPr id="14" name="圓角矩形圖說文字 13"/>
          <p:cNvSpPr/>
          <p:nvPr/>
        </p:nvSpPr>
        <p:spPr>
          <a:xfrm>
            <a:off x="3786752" y="2802609"/>
            <a:ext cx="2293413" cy="1332853"/>
          </a:xfrm>
          <a:prstGeom prst="wedgeRoundRectCallout">
            <a:avLst>
              <a:gd name="adj1" fmla="val -135571"/>
              <a:gd name="adj2" fmla="val 46872"/>
              <a:gd name="adj3" fmla="val 16667"/>
            </a:avLst>
          </a:prstGeom>
          <a:solidFill>
            <a:srgbClr val="FFFF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人員異動時請用新增方式處理勿直接修改避免舊資料無法讀取</a:t>
            </a:r>
            <a:endParaRPr lang="zh-TW" altLang="en-US" dirty="0">
              <a:solidFill>
                <a:schemeClr val="tx1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236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8826" y="568245"/>
            <a:ext cx="10972800" cy="1143000"/>
          </a:xfrm>
        </p:spPr>
        <p:txBody>
          <a:bodyPr/>
          <a:lstStyle/>
          <a:p>
            <a:r>
              <a:rPr lang="zh-TW" altLang="en-US" dirty="0" smtClean="0">
                <a:latin typeface="華康新特圓體" panose="020F0909000000000000" pitchFamily="49" charset="-120"/>
                <a:ea typeface="華康新特圓體" panose="020F0909000000000000" pitchFamily="49" charset="-120"/>
              </a:rPr>
              <a:t>以輔導組長提出轉介申請為例</a:t>
            </a:r>
            <a:endParaRPr lang="zh-TW" altLang="en-US" dirty="0">
              <a:latin typeface="華康新特圓體" panose="020F0909000000000000" pitchFamily="49" charset="-120"/>
              <a:ea typeface="華康新特圓體" panose="020F0909000000000000" pitchFamily="49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82296" y="1883698"/>
            <a:ext cx="36486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以虛擬學校奇蹟中學例：</a:t>
            </a:r>
            <a:endParaRPr lang="en-US" altLang="zh-TW" sz="2000" dirty="0" smtClean="0"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  <a:p>
            <a:endParaRPr lang="en-US" altLang="zh-TW" sz="2000" dirty="0"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  <a:p>
            <a:r>
              <a:rPr lang="zh-TW" altLang="en-US" sz="2000" dirty="0">
                <a:latin typeface="華康超明體" panose="02020C09000000000000" pitchFamily="49" charset="-120"/>
                <a:ea typeface="華康超明體" panose="02020C09000000000000" pitchFamily="49" charset="-120"/>
              </a:rPr>
              <a:t>輔導</a:t>
            </a:r>
            <a:r>
              <a:rPr lang="zh-TW" altLang="en-US" sz="2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組長：姓名</a:t>
            </a:r>
            <a:r>
              <a:rPr lang="en-US" altLang="zh-TW" sz="2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(</a:t>
            </a:r>
            <a:r>
              <a:rPr lang="zh-TW" altLang="en-US" sz="2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投組長</a:t>
            </a:r>
            <a:r>
              <a:rPr lang="en-US" altLang="zh-TW" sz="2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)</a:t>
            </a:r>
          </a:p>
          <a:p>
            <a:r>
              <a:rPr lang="zh-TW" altLang="en-US" sz="2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學校代碼：</a:t>
            </a:r>
            <a:r>
              <a:rPr lang="en-US" altLang="zh-TW" sz="2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000000</a:t>
            </a:r>
          </a:p>
          <a:p>
            <a:r>
              <a:rPr lang="zh-TW" altLang="en-US" sz="2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密碼：</a:t>
            </a:r>
            <a:r>
              <a:rPr lang="en-US" altLang="zh-TW" sz="2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000</a:t>
            </a:r>
          </a:p>
          <a:p>
            <a:r>
              <a:rPr lang="zh-TW" altLang="en-US" sz="2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認證碼</a:t>
            </a:r>
            <a:r>
              <a:rPr lang="en-US" altLang="zh-TW" sz="2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:367R</a:t>
            </a:r>
            <a:endParaRPr lang="zh-TW" altLang="en-US" sz="2000" dirty="0"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994" y="1819732"/>
            <a:ext cx="23241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燕尾形向右箭號 4"/>
          <p:cNvSpPr/>
          <p:nvPr/>
        </p:nvSpPr>
        <p:spPr>
          <a:xfrm>
            <a:off x="4076054" y="4455763"/>
            <a:ext cx="643180" cy="449451"/>
          </a:xfrm>
          <a:prstGeom prst="notchedRightArrow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621" y="4098524"/>
            <a:ext cx="987742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弧形箭號 (左彎) 7"/>
          <p:cNvSpPr/>
          <p:nvPr/>
        </p:nvSpPr>
        <p:spPr>
          <a:xfrm>
            <a:off x="10143641" y="3108918"/>
            <a:ext cx="1487838" cy="2451099"/>
          </a:xfrm>
          <a:prstGeom prst="curvedLeftArrow">
            <a:avLst/>
          </a:prstGeom>
          <a:solidFill>
            <a:srgbClr val="7030A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50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713" y="52388"/>
            <a:ext cx="9839325" cy="675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5403236" y="1678344"/>
            <a:ext cx="57832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FF00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看完說明確認後會進入本畫面，</a:t>
            </a:r>
            <a:endParaRPr lang="en-US" altLang="zh-TW" sz="2400" dirty="0" smtClean="0">
              <a:solidFill>
                <a:srgbClr val="FF0000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  <a:p>
            <a:r>
              <a:rPr lang="zh-TW" altLang="en-US" sz="2400" dirty="0" smtClean="0">
                <a:solidFill>
                  <a:srgbClr val="FF00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請詳細填寫 </a:t>
            </a:r>
            <a:r>
              <a:rPr lang="zh-TW" altLang="en-US" sz="3600" b="1" dirty="0" smtClean="0">
                <a:solidFill>
                  <a:srgbClr val="FF00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* </a:t>
            </a:r>
            <a:r>
              <a:rPr lang="zh-TW" altLang="en-US" sz="2400" dirty="0" smtClean="0">
                <a:solidFill>
                  <a:srgbClr val="FF00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號  資料後按儲存。</a:t>
            </a:r>
            <a:endParaRPr lang="en-US" altLang="zh-TW" sz="2400" dirty="0" smtClean="0">
              <a:solidFill>
                <a:srgbClr val="FF0000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  <a:p>
            <a:endParaRPr lang="zh-TW" altLang="en-US" sz="2400" dirty="0">
              <a:solidFill>
                <a:srgbClr val="FF0000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2605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221" y="352425"/>
            <a:ext cx="9248775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圓角矩形圖說文字 3"/>
          <p:cNvSpPr/>
          <p:nvPr/>
        </p:nvSpPr>
        <p:spPr>
          <a:xfrm>
            <a:off x="7445829" y="23750"/>
            <a:ext cx="4746169" cy="1033154"/>
          </a:xfrm>
          <a:prstGeom prst="wedgeRoundRectCallout">
            <a:avLst>
              <a:gd name="adj1" fmla="val -54233"/>
              <a:gd name="adj2" fmla="val 42181"/>
              <a:gd name="adj3" fmla="val 16667"/>
            </a:avLst>
          </a:prstGeom>
          <a:solidFill>
            <a:srgbClr val="FFFF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chemeClr val="tx1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請務必心平氣和，填完此表，相信對學生個案會同樣有更多了解</a:t>
            </a:r>
            <a:r>
              <a:rPr lang="en-US" altLang="zh-TW" sz="2400" dirty="0" smtClean="0">
                <a:solidFill>
                  <a:schemeClr val="tx1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!!</a:t>
            </a:r>
            <a:endParaRPr lang="zh-TW" altLang="en-US" sz="2400" dirty="0">
              <a:solidFill>
                <a:schemeClr val="tx1"/>
              </a:solidFill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07717" y="609078"/>
            <a:ext cx="1159823" cy="5815465"/>
          </a:xfrm>
        </p:spPr>
        <p:txBody>
          <a:bodyPr/>
          <a:lstStyle/>
          <a:p>
            <a:r>
              <a:rPr lang="zh-TW" altLang="en-US" dirty="0">
                <a:latin typeface="華康超明體" panose="02020C09000000000000" pitchFamily="49" charset="-120"/>
                <a:ea typeface="華康超明體" panose="02020C09000000000000" pitchFamily="49" charset="-120"/>
                <a:hlinkClick r:id="rId4" action="ppaction://hlinkfile"/>
              </a:rPr>
              <a:t>個案轉介</a:t>
            </a:r>
            <a:r>
              <a:rPr lang="zh-TW" altLang="en-US" dirty="0" smtClean="0">
                <a:latin typeface="華康超明體" panose="02020C09000000000000" pitchFamily="49" charset="-120"/>
                <a:ea typeface="華康超明體" panose="02020C09000000000000" pitchFamily="49" charset="-120"/>
                <a:hlinkClick r:id="rId4" action="ppaction://hlinkfile"/>
              </a:rPr>
              <a:t>申請表</a:t>
            </a:r>
            <a:endParaRPr lang="zh-TW" altLang="en-US" dirty="0"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9665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45915" y="5297150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>
                <a:latin typeface="華康隸書體W7" panose="03000709000000000000" pitchFamily="65" charset="-120"/>
                <a:ea typeface="華康隸書體W7" panose="03000709000000000000" pitchFamily="65" charset="-120"/>
              </a:rPr>
              <a:t/>
            </a:r>
            <a:br>
              <a:rPr lang="en-US" altLang="zh-TW" dirty="0" smtClean="0">
                <a:latin typeface="華康隸書體W7" panose="03000709000000000000" pitchFamily="65" charset="-120"/>
                <a:ea typeface="華康隸書體W7" panose="03000709000000000000" pitchFamily="65" charset="-120"/>
              </a:rPr>
            </a:br>
            <a:r>
              <a:rPr lang="zh-TW" altLang="en-US" dirty="0" smtClean="0">
                <a:latin typeface="華康隸書體W7" panose="03000709000000000000" pitchFamily="65" charset="-120"/>
                <a:ea typeface="華康隸書體W7" panose="03000709000000000000" pitchFamily="65" charset="-120"/>
              </a:rPr>
              <a:t>最後一哩路</a:t>
            </a:r>
            <a:r>
              <a:rPr lang="en-US" altLang="zh-TW" dirty="0" smtClean="0">
                <a:latin typeface="華康隸書體W7" panose="03000709000000000000" pitchFamily="65" charset="-120"/>
                <a:ea typeface="華康隸書體W7" panose="03000709000000000000" pitchFamily="65" charset="-120"/>
              </a:rPr>
              <a:t/>
            </a:r>
            <a:br>
              <a:rPr lang="en-US" altLang="zh-TW" dirty="0" smtClean="0">
                <a:latin typeface="華康隸書體W7" panose="03000709000000000000" pitchFamily="65" charset="-120"/>
                <a:ea typeface="華康隸書體W7" panose="03000709000000000000" pitchFamily="65" charset="-120"/>
              </a:rPr>
            </a:br>
            <a:r>
              <a:rPr lang="en-US" altLang="zh-TW" dirty="0">
                <a:latin typeface="華康隸書體W7" panose="03000709000000000000" pitchFamily="65" charset="-120"/>
                <a:ea typeface="華康隸書體W7" panose="03000709000000000000" pitchFamily="65" charset="-120"/>
              </a:rPr>
              <a:t/>
            </a:r>
            <a:br>
              <a:rPr lang="en-US" altLang="zh-TW" dirty="0">
                <a:latin typeface="華康隸書體W7" panose="03000709000000000000" pitchFamily="65" charset="-120"/>
                <a:ea typeface="華康隸書體W7" panose="03000709000000000000" pitchFamily="65" charset="-120"/>
              </a:rPr>
            </a:br>
            <a:r>
              <a:rPr lang="zh-TW" altLang="en-US" dirty="0" smtClean="0">
                <a:latin typeface="華康隸書體W7" panose="03000709000000000000" pitchFamily="65" charset="-120"/>
                <a:ea typeface="華康隸書體W7" panose="03000709000000000000" pitchFamily="65" charset="-120"/>
              </a:rPr>
              <a:t>恭喜老師們已經完成</a:t>
            </a:r>
            <a:r>
              <a:rPr lang="en-US" altLang="zh-TW" dirty="0" smtClean="0">
                <a:latin typeface="華康隸書體W7" panose="03000709000000000000" pitchFamily="65" charset="-120"/>
                <a:ea typeface="華康隸書體W7" panose="03000709000000000000" pitchFamily="65" charset="-120"/>
              </a:rPr>
              <a:t>90%</a:t>
            </a:r>
            <a:r>
              <a:rPr lang="zh-TW" altLang="en-US" dirty="0" smtClean="0">
                <a:latin typeface="華康隸書體W7" panose="03000709000000000000" pitchFamily="65" charset="-120"/>
                <a:ea typeface="華康隸書體W7" panose="03000709000000000000" pitchFamily="65" charset="-120"/>
              </a:rPr>
              <a:t>以上課程進度</a:t>
            </a:r>
            <a:r>
              <a:rPr lang="en-US" altLang="zh-TW" dirty="0" smtClean="0">
                <a:latin typeface="華康隸書體W7" panose="03000709000000000000" pitchFamily="65" charset="-120"/>
                <a:ea typeface="華康隸書體W7" panose="03000709000000000000" pitchFamily="65" charset="-120"/>
              </a:rPr>
              <a:t>!!</a:t>
            </a:r>
            <a:br>
              <a:rPr lang="en-US" altLang="zh-TW" dirty="0" smtClean="0">
                <a:latin typeface="華康隸書體W7" panose="03000709000000000000" pitchFamily="65" charset="-120"/>
                <a:ea typeface="華康隸書體W7" panose="03000709000000000000" pitchFamily="65" charset="-120"/>
              </a:rPr>
            </a:br>
            <a:r>
              <a:rPr lang="en-US" altLang="zh-TW" dirty="0" smtClean="0">
                <a:latin typeface="華康隸書體W7" panose="03000709000000000000" pitchFamily="65" charset="-120"/>
                <a:ea typeface="華康隸書體W7" panose="03000709000000000000" pitchFamily="65" charset="-120"/>
              </a:rPr>
              <a:t/>
            </a:r>
            <a:br>
              <a:rPr lang="en-US" altLang="zh-TW" dirty="0" smtClean="0">
                <a:latin typeface="華康隸書體W7" panose="03000709000000000000" pitchFamily="65" charset="-120"/>
                <a:ea typeface="華康隸書體W7" panose="03000709000000000000" pitchFamily="65" charset="-120"/>
              </a:rPr>
            </a:br>
            <a:r>
              <a:rPr lang="zh-TW" altLang="en-US" dirty="0" smtClean="0">
                <a:latin typeface="華康隸書體W7" panose="03000709000000000000" pitchFamily="65" charset="-120"/>
                <a:ea typeface="華康隸書體W7" panose="03000709000000000000" pitchFamily="65" charset="-120"/>
              </a:rPr>
              <a:t>最後兩個學習任務  </a:t>
            </a:r>
            <a:r>
              <a:rPr lang="en-US" altLang="zh-TW" dirty="0" smtClean="0">
                <a:latin typeface="華康隸書體W7" panose="03000709000000000000" pitchFamily="65" charset="-120"/>
                <a:ea typeface="華康隸書體W7" panose="03000709000000000000" pitchFamily="65" charset="-120"/>
              </a:rPr>
              <a:t/>
            </a:r>
            <a:br>
              <a:rPr lang="en-US" altLang="zh-TW" dirty="0" smtClean="0">
                <a:latin typeface="華康隸書體W7" panose="03000709000000000000" pitchFamily="65" charset="-120"/>
                <a:ea typeface="華康隸書體W7" panose="03000709000000000000" pitchFamily="65" charset="-120"/>
              </a:rPr>
            </a:br>
            <a:r>
              <a:rPr lang="zh-TW" altLang="en-US" dirty="0" smtClean="0">
                <a:latin typeface="華康隸書體W7" panose="03000709000000000000" pitchFamily="65" charset="-120"/>
                <a:ea typeface="華康隸書體W7" panose="03000709000000000000" pitchFamily="65" charset="-120"/>
              </a:rPr>
              <a:t>一起加油</a:t>
            </a:r>
            <a:r>
              <a:rPr lang="en-US" altLang="zh-TW" dirty="0" smtClean="0">
                <a:latin typeface="華康隸書體W7" panose="03000709000000000000" pitchFamily="65" charset="-120"/>
                <a:ea typeface="華康隸書體W7" panose="03000709000000000000" pitchFamily="65" charset="-120"/>
              </a:rPr>
              <a:t>!! GO! GO!</a:t>
            </a:r>
            <a:br>
              <a:rPr lang="en-US" altLang="zh-TW" dirty="0" smtClean="0">
                <a:latin typeface="華康隸書體W7" panose="03000709000000000000" pitchFamily="65" charset="-120"/>
                <a:ea typeface="華康隸書體W7" panose="03000709000000000000" pitchFamily="65" charset="-120"/>
              </a:rPr>
            </a:br>
            <a:endParaRPr lang="zh-TW" altLang="en-US" dirty="0">
              <a:latin typeface="華康隸書體W7" panose="03000709000000000000" pitchFamily="65" charset="-120"/>
              <a:ea typeface="華康隸書體W7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0566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新特圓體" panose="020F0909000000000000" pitchFamily="49" charset="-120"/>
                <a:ea typeface="華康新特圓體" panose="020F0909000000000000" pitchFamily="49" charset="-120"/>
              </a:rPr>
              <a:t>需檢附</a:t>
            </a:r>
            <a:endParaRPr lang="zh-TW" altLang="en-US" sz="6000" dirty="0">
              <a:latin typeface="華康新特圓體" panose="020F0909000000000000" pitchFamily="49" charset="-120"/>
              <a:ea typeface="華康新特圓體" panose="020F0909000000000000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>
                <a:solidFill>
                  <a:srgbClr val="FF00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  <a:hlinkClick r:id="rId2" action="ppaction://hlinkfile"/>
              </a:rPr>
              <a:t>家長同意書</a:t>
            </a:r>
            <a:r>
              <a:rPr lang="en-US" altLang="zh-TW" sz="3600" b="1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(</a:t>
            </a:r>
            <a:r>
              <a:rPr lang="zh-TW" altLang="en-US" sz="3600" b="1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請於</a:t>
            </a:r>
            <a:r>
              <a:rPr lang="zh-TW" altLang="en-US" sz="3600" b="1" dirty="0" smtClean="0">
                <a:solidFill>
                  <a:srgbClr val="FF00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中心網站</a:t>
            </a:r>
            <a:r>
              <a:rPr lang="en-US" altLang="zh-TW" sz="3600" b="1" dirty="0" smtClean="0">
                <a:solidFill>
                  <a:srgbClr val="FF00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-&gt;</a:t>
            </a:r>
            <a:r>
              <a:rPr lang="zh-TW" altLang="en-US" sz="3600" b="1" dirty="0" smtClean="0">
                <a:solidFill>
                  <a:srgbClr val="FF00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表單下載</a:t>
            </a:r>
            <a:r>
              <a:rPr lang="en-US" altLang="zh-TW" sz="3600" b="1" dirty="0">
                <a:solidFill>
                  <a:srgbClr val="FF00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-&gt;3.</a:t>
            </a:r>
            <a:r>
              <a:rPr lang="zh-TW" altLang="en-US" sz="3600" b="1" dirty="0">
                <a:solidFill>
                  <a:srgbClr val="FF00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諮商輔導轉介表件</a:t>
            </a:r>
            <a:r>
              <a:rPr lang="en-US" altLang="zh-TW" sz="3600" b="1" dirty="0" smtClean="0">
                <a:solidFill>
                  <a:srgbClr val="FF00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)</a:t>
            </a:r>
          </a:p>
          <a:p>
            <a:endParaRPr lang="en-US" altLang="zh-TW" sz="3600" b="1" dirty="0" smtClean="0">
              <a:solidFill>
                <a:srgbClr val="FF0000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  <a:p>
            <a:r>
              <a:rPr lang="zh-TW" altLang="en-US" sz="3600" b="1" dirty="0">
                <a:solidFill>
                  <a:srgbClr val="FF00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輔導（認輔）老師輔導紀錄至少</a:t>
            </a:r>
            <a:r>
              <a:rPr lang="en-US" altLang="zh-TW" sz="3600" b="1" dirty="0">
                <a:solidFill>
                  <a:srgbClr val="FF00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4-6</a:t>
            </a:r>
            <a:r>
              <a:rPr lang="zh-TW" altLang="en-US" sz="3600" b="1" dirty="0">
                <a:solidFill>
                  <a:srgbClr val="FF00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次等資料</a:t>
            </a:r>
          </a:p>
        </p:txBody>
      </p:sp>
    </p:spTree>
    <p:extLst>
      <p:ext uri="{BB962C8B-B14F-4D97-AF65-F5344CB8AC3E}">
        <p14:creationId xmlns:p14="http://schemas.microsoft.com/office/powerpoint/2010/main" val="403689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5221" y="193449"/>
            <a:ext cx="11582400" cy="1143000"/>
          </a:xfrm>
        </p:spPr>
        <p:txBody>
          <a:bodyPr>
            <a:noAutofit/>
          </a:bodyPr>
          <a:lstStyle/>
          <a:p>
            <a:r>
              <a:rPr lang="zh-TW" altLang="en-US" dirty="0" smtClean="0">
                <a:latin typeface="華康新特圓體" panose="020F0909000000000000" pitchFamily="49" charset="-120"/>
                <a:ea typeface="華康新特圓體" panose="020F0909000000000000" pitchFamily="49" charset="-120"/>
              </a:rPr>
              <a:t>功德圓滿送給</a:t>
            </a:r>
            <a:r>
              <a:rPr lang="zh-TW" altLang="en-US" dirty="0" smtClean="0">
                <a:solidFill>
                  <a:srgbClr val="FF0000"/>
                </a:solidFill>
                <a:latin typeface="華康新特圓體" panose="020F0909000000000000" pitchFamily="49" charset="-120"/>
                <a:ea typeface="華康新特圓體" panose="020F0909000000000000" pitchFamily="49" charset="-120"/>
              </a:rPr>
              <a:t>主任→校長 </a:t>
            </a:r>
            <a:r>
              <a:rPr lang="zh-TW" altLang="en-US" dirty="0" smtClean="0">
                <a:latin typeface="華康新特圓體" panose="020F0909000000000000" pitchFamily="49" charset="-120"/>
                <a:ea typeface="華康新特圓體" panose="020F0909000000000000" pitchFamily="49" charset="-120"/>
              </a:rPr>
              <a:t>進行申請審核</a:t>
            </a:r>
            <a:endParaRPr lang="zh-TW" altLang="en-US" dirty="0">
              <a:latin typeface="華康新特圓體" panose="020F0909000000000000" pitchFamily="49" charset="-120"/>
              <a:ea typeface="華康新特圓體" panose="020F0909000000000000" pitchFamily="49" charset="-12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897" y="1380625"/>
            <a:ext cx="6332457" cy="547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橢圓形圖說文字 3"/>
          <p:cNvSpPr/>
          <p:nvPr/>
        </p:nvSpPr>
        <p:spPr>
          <a:xfrm>
            <a:off x="7050286" y="2580467"/>
            <a:ext cx="5141714" cy="1534333"/>
          </a:xfrm>
          <a:prstGeom prst="wedgeEllipseCallout">
            <a:avLst>
              <a:gd name="adj1" fmla="val -53760"/>
              <a:gd name="adj2" fmla="val 64520"/>
            </a:avLst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tx1"/>
                </a:solidFill>
              </a:rPr>
              <a:t>轉介申請表填寫完成送出後，主任登入後會看見</a:t>
            </a:r>
            <a:endParaRPr lang="en-US" altLang="zh-TW" sz="2400" b="1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TW" sz="2400" b="1" dirty="0" smtClean="0">
                <a:solidFill>
                  <a:schemeClr val="tx1"/>
                </a:solidFill>
              </a:rPr>
              <a:t>“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未審核 </a:t>
            </a:r>
            <a:r>
              <a:rPr lang="en-US" altLang="zh-TW" sz="2400" b="1" dirty="0" smtClean="0">
                <a:solidFill>
                  <a:srgbClr val="0070C0"/>
                </a:solidFill>
                <a:latin typeface="+mn-ea"/>
              </a:rPr>
              <a:t>1</a:t>
            </a:r>
            <a:r>
              <a:rPr lang="en-US" altLang="zh-TW" sz="2400" b="1" dirty="0" smtClean="0">
                <a:solidFill>
                  <a:schemeClr val="tx1"/>
                </a:solidFill>
                <a:latin typeface="+mn-ea"/>
              </a:rPr>
              <a:t>”</a:t>
            </a:r>
            <a:endParaRPr lang="zh-TW" alt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576563" y="4102923"/>
            <a:ext cx="254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TW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89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18461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華康新特圓體" panose="020F0909000000000000" pitchFamily="49" charset="-120"/>
                <a:ea typeface="華康新特圓體" panose="020F0909000000000000" pitchFamily="49" charset="-120"/>
              </a:rPr>
              <a:t>最後一步：請校長登入審核</a:t>
            </a:r>
            <a:r>
              <a:rPr lang="en-US" altLang="zh-TW" dirty="0" smtClean="0">
                <a:latin typeface="華康新特圓體" panose="020F0909000000000000" pitchFamily="49" charset="-120"/>
                <a:ea typeface="華康新特圓體" panose="020F0909000000000000" pitchFamily="49" charset="-120"/>
              </a:rPr>
              <a:t>(</a:t>
            </a:r>
            <a:r>
              <a:rPr lang="zh-TW" altLang="en-US" dirty="0" smtClean="0">
                <a:latin typeface="華康新特圓體" panose="020F0909000000000000" pitchFamily="49" charset="-120"/>
                <a:ea typeface="華康新特圓體" panose="020F0909000000000000" pitchFamily="49" charset="-120"/>
              </a:rPr>
              <a:t>與主任程序相同</a:t>
            </a:r>
            <a:r>
              <a:rPr lang="en-US" altLang="zh-TW" dirty="0" smtClean="0">
                <a:latin typeface="華康新特圓體" panose="020F0909000000000000" pitchFamily="49" charset="-120"/>
                <a:ea typeface="華康新特圓體" panose="020F0909000000000000" pitchFamily="49" charset="-120"/>
              </a:rPr>
              <a:t>)</a:t>
            </a:r>
            <a:endParaRPr lang="zh-TW" altLang="en-US" dirty="0">
              <a:latin typeface="華康新特圓體" panose="020F0909000000000000" pitchFamily="49" charset="-120"/>
              <a:ea typeface="華康新特圓體" panose="020F0909000000000000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599" y="1935480"/>
            <a:ext cx="11360727" cy="4389120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請</a:t>
            </a:r>
            <a:r>
              <a:rPr lang="zh-TW" altLang="en-US" dirty="0" smtClean="0">
                <a:solidFill>
                  <a:srgbClr val="FF00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校長</a:t>
            </a:r>
            <a:r>
              <a:rPr lang="zh-TW" altLang="en-US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登入系統</a:t>
            </a:r>
            <a:endParaRPr lang="en-US" altLang="zh-TW" dirty="0" smtClean="0"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點選</a:t>
            </a:r>
            <a:r>
              <a:rPr lang="zh-TW" altLang="en-US" dirty="0" smtClean="0">
                <a:solidFill>
                  <a:srgbClr val="FF00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未審核</a:t>
            </a:r>
            <a:r>
              <a:rPr lang="en-US" altLang="zh-TW" dirty="0" smtClean="0">
                <a:solidFill>
                  <a:srgbClr val="FF00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數字</a:t>
            </a:r>
            <a:r>
              <a:rPr lang="en-US" altLang="zh-TW" dirty="0" smtClean="0">
                <a:solidFill>
                  <a:srgbClr val="FF00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)</a:t>
            </a:r>
            <a:r>
              <a:rPr lang="zh-TW" altLang="en-US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會跳出審核畫面，完成審核送出後</a:t>
            </a:r>
            <a:endParaRPr lang="en-US" altLang="zh-TW" dirty="0" smtClean="0"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如為</a:t>
            </a:r>
            <a:r>
              <a:rPr lang="zh-TW" altLang="en-US" dirty="0" smtClean="0">
                <a:solidFill>
                  <a:srgbClr val="FF00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急件</a:t>
            </a:r>
            <a:r>
              <a:rPr lang="zh-TW" altLang="en-US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，請老師協助與輔諮中心聯繫</a:t>
            </a:r>
            <a:endParaRPr lang="en-US" altLang="zh-TW" dirty="0" smtClean="0"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  <a:p>
            <a:pPr marL="514350" indent="-514350">
              <a:buFont typeface="+mj-lt"/>
              <a:buAutoNum type="arabicPeriod"/>
            </a:pPr>
            <a:endParaRPr lang="en-US" altLang="zh-TW" dirty="0" smtClean="0"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  <a:p>
            <a:r>
              <a:rPr lang="zh-TW" altLang="en-US" sz="32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電話：</a:t>
            </a:r>
            <a:r>
              <a:rPr lang="en-US" altLang="zh-TW" sz="4000" dirty="0" smtClean="0">
                <a:solidFill>
                  <a:srgbClr val="FF00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2222510#361</a:t>
            </a:r>
            <a:r>
              <a:rPr lang="zh-TW" altLang="en-US" sz="4000" dirty="0" smtClean="0">
                <a:solidFill>
                  <a:srgbClr val="FF00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或</a:t>
            </a:r>
            <a:r>
              <a:rPr lang="en-US" altLang="zh-TW" sz="4000" dirty="0" smtClean="0">
                <a:solidFill>
                  <a:srgbClr val="FF00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317</a:t>
            </a:r>
            <a:r>
              <a:rPr lang="zh-TW" altLang="en-US" sz="4000" dirty="0" smtClean="0">
                <a:solidFill>
                  <a:srgbClr val="FF00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 </a:t>
            </a:r>
            <a:r>
              <a:rPr lang="zh-TW" altLang="en-US" sz="40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通知提出轉介個案申請</a:t>
            </a:r>
            <a:r>
              <a:rPr lang="zh-TW" altLang="en-US" sz="4000" dirty="0" smtClean="0">
                <a:latin typeface="+mn-ea"/>
              </a:rPr>
              <a:t>。</a:t>
            </a:r>
            <a:endParaRPr lang="en-US" altLang="zh-TW" sz="44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3058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7725" y="276577"/>
            <a:ext cx="10972800" cy="1143000"/>
          </a:xfrm>
        </p:spPr>
        <p:txBody>
          <a:bodyPr/>
          <a:lstStyle/>
          <a:p>
            <a:r>
              <a:rPr lang="zh-TW" altLang="en-US" dirty="0">
                <a:latin typeface="華康新特圓體" panose="020F0909000000000000" pitchFamily="49" charset="-120"/>
                <a:ea typeface="華康新特圓體" panose="020F0909000000000000" pitchFamily="49" charset="-120"/>
              </a:rPr>
              <a:t>其他服務申請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08" y="1429492"/>
            <a:ext cx="10800979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502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華康新特圓體" panose="020F0909000000000000" pitchFamily="49" charset="-120"/>
                <a:ea typeface="華康新特圓體" panose="020F0909000000000000" pitchFamily="49" charset="-120"/>
              </a:rPr>
              <a:t>其他服務申請</a:t>
            </a:r>
            <a:endParaRPr lang="zh-TW" altLang="en-US" dirty="0">
              <a:latin typeface="華康新特圓體" panose="020F0909000000000000" pitchFamily="49" charset="-120"/>
              <a:ea typeface="華康新特圓體" panose="020F0909000000000000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華康超明體" panose="02020C09000000000000" pitchFamily="49" charset="-120"/>
                <a:ea typeface="華康超明體" panose="02020C09000000000000" pitchFamily="49" charset="-120"/>
              </a:rPr>
              <a:t>Step1. </a:t>
            </a:r>
            <a:r>
              <a:rPr lang="zh-TW" altLang="en-US" dirty="0">
                <a:latin typeface="華康超明體" panose="02020C09000000000000" pitchFamily="49" charset="-120"/>
                <a:ea typeface="華康超明體" panose="02020C09000000000000" pitchFamily="49" charset="-120"/>
              </a:rPr>
              <a:t>點選</a:t>
            </a:r>
            <a:r>
              <a:rPr lang="zh-TW" altLang="en-US" sz="3600" dirty="0">
                <a:solidFill>
                  <a:srgbClr val="FF00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新增</a:t>
            </a:r>
            <a:r>
              <a:rPr lang="zh-TW" altLang="en-US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。</a:t>
            </a:r>
            <a:endParaRPr lang="en-US" altLang="zh-TW" dirty="0" smtClean="0"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  <a:p>
            <a:pPr marL="0" indent="0">
              <a:buNone/>
            </a:pPr>
            <a:endParaRPr lang="zh-TW" altLang="en-US" dirty="0"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pic>
        <p:nvPicPr>
          <p:cNvPr id="4" name="圖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72" y="2565166"/>
            <a:ext cx="11273831" cy="40493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7111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華康新特圓體" panose="020F0909000000000000" pitchFamily="49" charset="-120"/>
                <a:ea typeface="華康新特圓體" panose="020F0909000000000000" pitchFamily="49" charset="-120"/>
              </a:rPr>
              <a:t>其他服務申請</a:t>
            </a:r>
            <a:endParaRPr lang="zh-TW" altLang="en-US" dirty="0">
              <a:latin typeface="華康新特圓體" panose="020F0909000000000000" pitchFamily="49" charset="-120"/>
              <a:ea typeface="華康新特圓體" panose="020F0909000000000000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781101"/>
            <a:ext cx="10972800" cy="4389120"/>
          </a:xfrm>
        </p:spPr>
        <p:txBody>
          <a:bodyPr/>
          <a:lstStyle/>
          <a:p>
            <a:r>
              <a:rPr lang="en-US" altLang="zh-TW" dirty="0">
                <a:latin typeface="華康超明體" panose="02020C09000000000000" pitchFamily="49" charset="-120"/>
                <a:ea typeface="華康超明體" panose="02020C09000000000000" pitchFamily="49" charset="-120"/>
              </a:rPr>
              <a:t>Step2. </a:t>
            </a:r>
            <a:r>
              <a:rPr lang="zh-TW" altLang="en-US" dirty="0">
                <a:latin typeface="華康超明體" panose="02020C09000000000000" pitchFamily="49" charset="-120"/>
                <a:ea typeface="華康超明體" panose="02020C09000000000000" pitchFamily="49" charset="-120"/>
              </a:rPr>
              <a:t>輔導老師輸入服務申請基本資料後，</a:t>
            </a:r>
            <a:r>
              <a:rPr lang="zh-TW" altLang="en-US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點選</a:t>
            </a:r>
            <a:r>
              <a:rPr lang="zh-TW" altLang="en-US" sz="3600" dirty="0">
                <a:solidFill>
                  <a:srgbClr val="FF00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儲存</a:t>
            </a:r>
            <a:r>
              <a:rPr lang="zh-TW" altLang="en-US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按鈕</a:t>
            </a:r>
            <a:r>
              <a:rPr lang="zh-TW" altLang="en-US" dirty="0">
                <a:latin typeface="華康超明體" panose="02020C09000000000000" pitchFamily="49" charset="-120"/>
                <a:ea typeface="華康超明體" panose="02020C09000000000000" pitchFamily="49" charset="-120"/>
              </a:rPr>
              <a:t>後，下方即會出現補充欄位。</a:t>
            </a:r>
          </a:p>
        </p:txBody>
      </p:sp>
      <p:pic>
        <p:nvPicPr>
          <p:cNvPr id="6" name="圖片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21" y="2844487"/>
            <a:ext cx="11273831" cy="39244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0101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華康新特圓體" panose="020F0909000000000000" pitchFamily="49" charset="-120"/>
                <a:ea typeface="華康新特圓體" panose="020F0909000000000000" pitchFamily="49" charset="-120"/>
              </a:rPr>
              <a:t>其他服務申請</a:t>
            </a:r>
            <a:endParaRPr lang="zh-TW" altLang="en-US" dirty="0">
              <a:latin typeface="華康新特圓體" panose="020F0909000000000000" pitchFamily="49" charset="-120"/>
              <a:ea typeface="華康新特圓體" panose="020F0909000000000000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599" y="1935480"/>
            <a:ext cx="10553205" cy="4389120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華康超明體" panose="02020C09000000000000" pitchFamily="49" charset="-120"/>
                <a:ea typeface="華康超明體" panose="02020C09000000000000" pitchFamily="49" charset="-120"/>
              </a:rPr>
              <a:t>Step3. </a:t>
            </a:r>
            <a:r>
              <a:rPr lang="zh-TW" altLang="en-US" dirty="0">
                <a:latin typeface="華康超明體" panose="02020C09000000000000" pitchFamily="49" charset="-120"/>
                <a:ea typeface="華康超明體" panose="02020C09000000000000" pitchFamily="49" charset="-120"/>
              </a:rPr>
              <a:t>輔導老師再進行補充欄位進行勾選與附檔上傳</a:t>
            </a:r>
            <a:r>
              <a:rPr lang="zh-TW" altLang="en-US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，完成</a:t>
            </a:r>
            <a:r>
              <a:rPr lang="zh-TW" altLang="en-US" dirty="0">
                <a:latin typeface="華康超明體" panose="02020C09000000000000" pitchFamily="49" charset="-120"/>
                <a:ea typeface="華康超明體" panose="02020C09000000000000" pitchFamily="49" charset="-120"/>
              </a:rPr>
              <a:t>後</a:t>
            </a:r>
            <a:r>
              <a:rPr lang="zh-TW" altLang="en-US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點選</a:t>
            </a:r>
            <a:r>
              <a:rPr lang="zh-TW" altLang="en-US" sz="3600" dirty="0" smtClean="0">
                <a:solidFill>
                  <a:srgbClr val="FF00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填寫完成</a:t>
            </a:r>
            <a:r>
              <a:rPr lang="zh-TW" altLang="en-US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或</a:t>
            </a:r>
            <a:r>
              <a:rPr lang="zh-TW" altLang="en-US" sz="3600" dirty="0" smtClean="0">
                <a:solidFill>
                  <a:srgbClr val="FF00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暫存</a:t>
            </a:r>
            <a:r>
              <a:rPr lang="zh-TW" altLang="en-US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。</a:t>
            </a:r>
            <a:endParaRPr lang="en-US" altLang="zh-TW" dirty="0" smtClean="0"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  <a:p>
            <a:endParaRPr lang="en-US" altLang="zh-TW" sz="1050" dirty="0"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  <a:p>
            <a:pPr lvl="1">
              <a:lnSpc>
                <a:spcPct val="200000"/>
              </a:lnSpc>
            </a:pPr>
            <a:r>
              <a:rPr lang="zh-TW" altLang="en-US" sz="3600" dirty="0">
                <a:solidFill>
                  <a:srgbClr val="FF00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填寫</a:t>
            </a:r>
            <a:r>
              <a:rPr lang="zh-TW" altLang="en-US" sz="3600" dirty="0" smtClean="0">
                <a:solidFill>
                  <a:srgbClr val="FF00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完成：</a:t>
            </a:r>
            <a:r>
              <a:rPr lang="zh-TW" altLang="en-US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適用</a:t>
            </a:r>
            <a:r>
              <a:rPr lang="zh-TW" altLang="en-US" dirty="0">
                <a:latin typeface="華康超明體" panose="02020C09000000000000" pitchFamily="49" charset="-120"/>
                <a:ea typeface="華康超明體" panose="02020C09000000000000" pitchFamily="49" charset="-120"/>
              </a:rPr>
              <a:t>於個案補充欄位資訊</a:t>
            </a:r>
            <a:r>
              <a:rPr lang="zh-TW" altLang="en-US" dirty="0">
                <a:solidFill>
                  <a:srgbClr val="FF00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全部填寫完畢</a:t>
            </a:r>
            <a:r>
              <a:rPr lang="zh-TW" altLang="en-US" dirty="0">
                <a:latin typeface="華康超明體" panose="02020C09000000000000" pitchFamily="49" charset="-120"/>
                <a:ea typeface="華康超明體" panose="02020C09000000000000" pitchFamily="49" charset="-120"/>
              </a:rPr>
              <a:t>的情況下使用</a:t>
            </a:r>
            <a:r>
              <a:rPr lang="zh-TW" altLang="en-US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。</a:t>
            </a:r>
            <a:endParaRPr lang="en-US" altLang="zh-TW" dirty="0" smtClean="0"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  <a:p>
            <a:pPr lvl="1">
              <a:lnSpc>
                <a:spcPct val="200000"/>
              </a:lnSpc>
            </a:pPr>
            <a:r>
              <a:rPr lang="zh-TW" altLang="en-US" sz="3600" dirty="0">
                <a:solidFill>
                  <a:srgbClr val="FF00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暫</a:t>
            </a:r>
            <a:r>
              <a:rPr lang="zh-TW" altLang="en-US" sz="3600" dirty="0" smtClean="0">
                <a:solidFill>
                  <a:srgbClr val="FF00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存：</a:t>
            </a:r>
            <a:r>
              <a:rPr lang="zh-TW" altLang="en-US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適用</a:t>
            </a:r>
            <a:r>
              <a:rPr lang="zh-TW" altLang="en-US" dirty="0">
                <a:latin typeface="華康超明體" panose="02020C09000000000000" pitchFamily="49" charset="-120"/>
                <a:ea typeface="華康超明體" panose="02020C09000000000000" pitchFamily="49" charset="-120"/>
              </a:rPr>
              <a:t>於個案補充欄位</a:t>
            </a:r>
            <a:r>
              <a:rPr lang="zh-TW" altLang="en-US" dirty="0">
                <a:solidFill>
                  <a:srgbClr val="FF00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填寫到一半</a:t>
            </a:r>
            <a:r>
              <a:rPr lang="zh-TW" altLang="en-US" dirty="0">
                <a:latin typeface="華康超明體" panose="02020C09000000000000" pitchFamily="49" charset="-120"/>
                <a:ea typeface="華康超明體" panose="02020C09000000000000" pitchFamily="49" charset="-120"/>
              </a:rPr>
              <a:t>，</a:t>
            </a:r>
            <a:r>
              <a:rPr lang="zh-TW" altLang="en-US" dirty="0">
                <a:solidFill>
                  <a:srgbClr val="FF00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尚未完成填寫</a:t>
            </a:r>
            <a:r>
              <a:rPr lang="zh-TW" altLang="en-US" dirty="0">
                <a:latin typeface="華康超明體" panose="02020C09000000000000" pitchFamily="49" charset="-120"/>
                <a:ea typeface="華康超明體" panose="02020C09000000000000" pitchFamily="49" charset="-120"/>
              </a:rPr>
              <a:t>的情況下使用。</a:t>
            </a:r>
            <a:endParaRPr lang="en-US" altLang="zh-TW" dirty="0" smtClean="0"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  <a:p>
            <a:endParaRPr lang="zh-TW" altLang="en-US" dirty="0"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7670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6473" y="300340"/>
            <a:ext cx="11074400" cy="1143000"/>
          </a:xfrm>
        </p:spPr>
        <p:txBody>
          <a:bodyPr/>
          <a:lstStyle/>
          <a:p>
            <a:pPr algn="ctr"/>
            <a:r>
              <a:rPr lang="zh-TW" altLang="en-US" dirty="0" smtClean="0">
                <a:latin typeface="華康新特圓體" panose="020F0909000000000000" pitchFamily="49" charset="-120"/>
                <a:ea typeface="華康新特圓體" panose="020F0909000000000000" pitchFamily="49" charset="-120"/>
                <a:hlinkClick r:id="rId2" action="ppaction://hlinkfile"/>
              </a:rPr>
              <a:t>其他服務申請表</a:t>
            </a:r>
            <a:endParaRPr lang="zh-TW" altLang="en-US" dirty="0">
              <a:latin typeface="華康新特圓體" panose="020F0909000000000000" pitchFamily="49" charset="-120"/>
              <a:ea typeface="華康新特圓體" panose="020F0909000000000000" pitchFamily="49" charset="-120"/>
              <a:hlinkClick r:id="rId2" action="ppaction://hlinkfile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85" y="1774610"/>
            <a:ext cx="74580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101402"/>
              </p:ext>
            </p:extLst>
          </p:nvPr>
        </p:nvGraphicFramePr>
        <p:xfrm>
          <a:off x="8981703" y="136781"/>
          <a:ext cx="2964873" cy="656873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964873"/>
              </a:tblGrid>
              <a:tr h="60385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華康超明體" panose="02020C09000000000000" pitchFamily="49" charset="-120"/>
                          <a:ea typeface="華康超明體" panose="02020C09000000000000" pitchFamily="49" charset="-120"/>
                        </a:rPr>
                        <a:t>服務項目                                                 </a:t>
                      </a:r>
                      <a:endParaRPr lang="zh-TW" altLang="en-US" sz="2400" dirty="0">
                        <a:latin typeface="華康超明體" panose="02020C09000000000000" pitchFamily="49" charset="-120"/>
                        <a:ea typeface="華康超明體" panose="02020C09000000000000" pitchFamily="49" charset="-120"/>
                      </a:endParaRPr>
                    </a:p>
                  </a:txBody>
                  <a:tcPr anchor="ctr"/>
                </a:tc>
              </a:tr>
              <a:tr h="42606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400" u="none" strike="noStrike" dirty="0" smtClean="0">
                          <a:solidFill>
                            <a:srgbClr val="FF0000"/>
                          </a:solidFill>
                          <a:effectLst/>
                          <a:latin typeface="華康超明體" panose="02020C09000000000000" pitchFamily="49" charset="-120"/>
                          <a:ea typeface="華康超明體" panose="02020C09000000000000" pitchFamily="49" charset="-120"/>
                        </a:rPr>
                        <a:t>P</a:t>
                      </a:r>
                      <a:r>
                        <a:rPr lang="en-US" sz="2400" u="none" strike="noStrike" dirty="0" smtClean="0">
                          <a:solidFill>
                            <a:srgbClr val="FF0000"/>
                          </a:solidFill>
                          <a:effectLst/>
                          <a:latin typeface="華康超明體" panose="02020C09000000000000" pitchFamily="49" charset="-120"/>
                          <a:ea typeface="華康超明體" panose="02020C09000000000000" pitchFamily="49" charset="-120"/>
                        </a:rPr>
                        <a:t>01</a:t>
                      </a:r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  <a:latin typeface="華康超明體" panose="02020C09000000000000" pitchFamily="49" charset="-120"/>
                          <a:ea typeface="華康超明體" panose="02020C09000000000000" pitchFamily="49" charset="-120"/>
                        </a:rPr>
                        <a:t>.</a:t>
                      </a:r>
                      <a:r>
                        <a:rPr lang="zh-TW" altLang="en-US" sz="2400" u="none" strike="noStrike" dirty="0">
                          <a:solidFill>
                            <a:srgbClr val="FF0000"/>
                          </a:solidFill>
                          <a:effectLst/>
                          <a:latin typeface="華康超明體" panose="02020C09000000000000" pitchFamily="49" charset="-120"/>
                          <a:ea typeface="華康超明體" panose="02020C09000000000000" pitchFamily="49" charset="-120"/>
                        </a:rPr>
                        <a:t>團體輔導</a:t>
                      </a:r>
                      <a:endParaRPr lang="zh-TW" alt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華康超明體" panose="02020C09000000000000" pitchFamily="49" charset="-120"/>
                        <a:ea typeface="華康超明體" panose="02020C09000000000000" pitchFamily="49" charset="-120"/>
                      </a:endParaRPr>
                    </a:p>
                  </a:txBody>
                  <a:tcPr marL="7620" marR="7620" marT="7620" marB="0" anchor="ctr"/>
                </a:tc>
              </a:tr>
              <a:tr h="42606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400" u="none" strike="noStrike" dirty="0" smtClean="0">
                          <a:effectLst/>
                          <a:latin typeface="華康超明體" panose="02020C09000000000000" pitchFamily="49" charset="-120"/>
                          <a:ea typeface="華康超明體" panose="02020C09000000000000" pitchFamily="49" charset="-120"/>
                        </a:rPr>
                        <a:t>P</a:t>
                      </a:r>
                      <a:r>
                        <a:rPr lang="en-US" sz="2400" u="none" strike="noStrike" dirty="0" smtClean="0">
                          <a:effectLst/>
                          <a:latin typeface="華康超明體" panose="02020C09000000000000" pitchFamily="49" charset="-120"/>
                          <a:ea typeface="華康超明體" panose="02020C09000000000000" pitchFamily="49" charset="-120"/>
                        </a:rPr>
                        <a:t>02</a:t>
                      </a:r>
                      <a:r>
                        <a:rPr lang="en-US" sz="2400" u="none" strike="noStrike" dirty="0">
                          <a:effectLst/>
                          <a:latin typeface="華康超明體" panose="02020C09000000000000" pitchFamily="49" charset="-120"/>
                          <a:ea typeface="華康超明體" panose="02020C09000000000000" pitchFamily="49" charset="-120"/>
                        </a:rPr>
                        <a:t>.</a:t>
                      </a:r>
                      <a:r>
                        <a:rPr lang="zh-TW" altLang="en-US" sz="2400" u="none" strike="noStrike" dirty="0">
                          <a:effectLst/>
                          <a:latin typeface="華康超明體" panose="02020C09000000000000" pitchFamily="49" charset="-120"/>
                          <a:ea typeface="華康超明體" panose="02020C09000000000000" pitchFamily="49" charset="-120"/>
                        </a:rPr>
                        <a:t>班級輔導</a:t>
                      </a:r>
                      <a:endParaRPr lang="zh-TW" alt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華康超明體" panose="02020C09000000000000" pitchFamily="49" charset="-120"/>
                        <a:ea typeface="華康超明體" panose="02020C09000000000000" pitchFamily="49" charset="-120"/>
                      </a:endParaRPr>
                    </a:p>
                  </a:txBody>
                  <a:tcPr marL="7620" marR="7620" marT="7620" marB="0" anchor="ctr"/>
                </a:tc>
              </a:tr>
              <a:tr h="42606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400" u="none" strike="noStrike" dirty="0" smtClean="0">
                          <a:solidFill>
                            <a:srgbClr val="FF0000"/>
                          </a:solidFill>
                          <a:effectLst/>
                          <a:latin typeface="華康超明體" panose="02020C09000000000000" pitchFamily="49" charset="-120"/>
                          <a:ea typeface="華康超明體" panose="02020C09000000000000" pitchFamily="49" charset="-120"/>
                        </a:rPr>
                        <a:t>P</a:t>
                      </a:r>
                      <a:r>
                        <a:rPr lang="en-US" sz="2400" u="none" strike="noStrike" dirty="0" smtClean="0">
                          <a:solidFill>
                            <a:srgbClr val="FF0000"/>
                          </a:solidFill>
                          <a:effectLst/>
                          <a:latin typeface="華康超明體" panose="02020C09000000000000" pitchFamily="49" charset="-120"/>
                          <a:ea typeface="華康超明體" panose="02020C09000000000000" pitchFamily="49" charset="-120"/>
                        </a:rPr>
                        <a:t>03</a:t>
                      </a:r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  <a:latin typeface="華康超明體" panose="02020C09000000000000" pitchFamily="49" charset="-120"/>
                          <a:ea typeface="華康超明體" panose="02020C09000000000000" pitchFamily="49" charset="-120"/>
                        </a:rPr>
                        <a:t>.</a:t>
                      </a:r>
                      <a:r>
                        <a:rPr lang="zh-TW" altLang="en-US" sz="2400" u="none" strike="noStrike" dirty="0">
                          <a:solidFill>
                            <a:srgbClr val="FF0000"/>
                          </a:solidFill>
                          <a:effectLst/>
                          <a:latin typeface="華康超明體" panose="02020C09000000000000" pitchFamily="49" charset="-120"/>
                          <a:ea typeface="華康超明體" panose="02020C09000000000000" pitchFamily="49" charset="-120"/>
                        </a:rPr>
                        <a:t>家長諮詢</a:t>
                      </a:r>
                      <a:endParaRPr lang="zh-TW" alt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華康超明體" panose="02020C09000000000000" pitchFamily="49" charset="-120"/>
                        <a:ea typeface="華康超明體" panose="02020C09000000000000" pitchFamily="49" charset="-120"/>
                      </a:endParaRPr>
                    </a:p>
                  </a:txBody>
                  <a:tcPr marL="7620" marR="7620" marT="7620" marB="0" anchor="ctr"/>
                </a:tc>
              </a:tr>
              <a:tr h="42606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400" u="none" strike="noStrike" dirty="0" smtClean="0">
                          <a:solidFill>
                            <a:srgbClr val="FF0000"/>
                          </a:solidFill>
                          <a:effectLst/>
                          <a:latin typeface="華康超明體" panose="02020C09000000000000" pitchFamily="49" charset="-120"/>
                          <a:ea typeface="華康超明體" panose="02020C09000000000000" pitchFamily="49" charset="-120"/>
                        </a:rPr>
                        <a:t>P</a:t>
                      </a:r>
                      <a:r>
                        <a:rPr lang="en-US" sz="2400" u="none" strike="noStrike" dirty="0" smtClean="0">
                          <a:solidFill>
                            <a:srgbClr val="FF0000"/>
                          </a:solidFill>
                          <a:effectLst/>
                          <a:latin typeface="華康超明體" panose="02020C09000000000000" pitchFamily="49" charset="-120"/>
                          <a:ea typeface="華康超明體" panose="02020C09000000000000" pitchFamily="49" charset="-120"/>
                        </a:rPr>
                        <a:t>04</a:t>
                      </a:r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  <a:latin typeface="華康超明體" panose="02020C09000000000000" pitchFamily="49" charset="-120"/>
                          <a:ea typeface="華康超明體" panose="02020C09000000000000" pitchFamily="49" charset="-120"/>
                        </a:rPr>
                        <a:t>.</a:t>
                      </a:r>
                      <a:r>
                        <a:rPr lang="zh-TW" altLang="en-US" sz="2400" u="none" strike="noStrike" dirty="0">
                          <a:solidFill>
                            <a:srgbClr val="FF0000"/>
                          </a:solidFill>
                          <a:effectLst/>
                          <a:latin typeface="華康超明體" panose="02020C09000000000000" pitchFamily="49" charset="-120"/>
                          <a:ea typeface="華康超明體" panose="02020C09000000000000" pitchFamily="49" charset="-120"/>
                        </a:rPr>
                        <a:t>教師諮詢</a:t>
                      </a:r>
                      <a:endParaRPr lang="zh-TW" alt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華康超明體" panose="02020C09000000000000" pitchFamily="49" charset="-120"/>
                        <a:ea typeface="華康超明體" panose="02020C09000000000000" pitchFamily="49" charset="-120"/>
                      </a:endParaRPr>
                    </a:p>
                  </a:txBody>
                  <a:tcPr marL="7620" marR="7620" marT="7620" marB="0" anchor="ctr"/>
                </a:tc>
              </a:tr>
              <a:tr h="42606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400" u="none" strike="noStrike" dirty="0" smtClean="0">
                          <a:solidFill>
                            <a:srgbClr val="FF0000"/>
                          </a:solidFill>
                          <a:effectLst/>
                          <a:latin typeface="華康超明體" panose="02020C09000000000000" pitchFamily="49" charset="-120"/>
                          <a:ea typeface="華康超明體" panose="02020C09000000000000" pitchFamily="49" charset="-120"/>
                        </a:rPr>
                        <a:t>P</a:t>
                      </a:r>
                      <a:r>
                        <a:rPr lang="en-US" sz="2400" u="none" strike="noStrike" dirty="0" smtClean="0">
                          <a:solidFill>
                            <a:srgbClr val="FF0000"/>
                          </a:solidFill>
                          <a:effectLst/>
                          <a:latin typeface="華康超明體" panose="02020C09000000000000" pitchFamily="49" charset="-120"/>
                          <a:ea typeface="華康超明體" panose="02020C09000000000000" pitchFamily="49" charset="-120"/>
                        </a:rPr>
                        <a:t>05</a:t>
                      </a:r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  <a:latin typeface="華康超明體" panose="02020C09000000000000" pitchFamily="49" charset="-120"/>
                          <a:ea typeface="華康超明體" panose="02020C09000000000000" pitchFamily="49" charset="-120"/>
                        </a:rPr>
                        <a:t>.</a:t>
                      </a:r>
                      <a:r>
                        <a:rPr lang="zh-TW" altLang="en-US" sz="2400" u="none" strike="noStrike" dirty="0">
                          <a:solidFill>
                            <a:srgbClr val="FF0000"/>
                          </a:solidFill>
                          <a:effectLst/>
                          <a:latin typeface="華康超明體" panose="02020C09000000000000" pitchFamily="49" charset="-120"/>
                          <a:ea typeface="華康超明體" panose="02020C09000000000000" pitchFamily="49" charset="-120"/>
                        </a:rPr>
                        <a:t>個案會議</a:t>
                      </a:r>
                      <a:endParaRPr lang="zh-TW" alt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華康超明體" panose="02020C09000000000000" pitchFamily="49" charset="-120"/>
                        <a:ea typeface="華康超明體" panose="02020C09000000000000" pitchFamily="49" charset="-120"/>
                      </a:endParaRPr>
                    </a:p>
                  </a:txBody>
                  <a:tcPr marL="7620" marR="7620" marT="7620" marB="0" anchor="ctr"/>
                </a:tc>
              </a:tr>
              <a:tr h="42606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400" u="none" strike="noStrike" dirty="0" smtClean="0">
                          <a:effectLst/>
                          <a:latin typeface="華康超明體" panose="02020C09000000000000" pitchFamily="49" charset="-120"/>
                          <a:ea typeface="華康超明體" panose="02020C09000000000000" pitchFamily="49" charset="-120"/>
                        </a:rPr>
                        <a:t>P</a:t>
                      </a:r>
                      <a:r>
                        <a:rPr lang="en-US" sz="2400" u="none" strike="noStrike" dirty="0" smtClean="0">
                          <a:effectLst/>
                          <a:latin typeface="華康超明體" panose="02020C09000000000000" pitchFamily="49" charset="-120"/>
                          <a:ea typeface="華康超明體" panose="02020C09000000000000" pitchFamily="49" charset="-120"/>
                        </a:rPr>
                        <a:t>06</a:t>
                      </a:r>
                      <a:r>
                        <a:rPr lang="en-US" sz="2400" u="none" strike="noStrike" dirty="0">
                          <a:effectLst/>
                          <a:latin typeface="華康超明體" panose="02020C09000000000000" pitchFamily="49" charset="-120"/>
                          <a:ea typeface="華康超明體" panose="02020C09000000000000" pitchFamily="49" charset="-120"/>
                        </a:rPr>
                        <a:t>.</a:t>
                      </a:r>
                      <a:r>
                        <a:rPr lang="zh-TW" altLang="en-US" sz="2400" u="none" strike="noStrike" dirty="0">
                          <a:effectLst/>
                          <a:latin typeface="華康超明體" panose="02020C09000000000000" pitchFamily="49" charset="-120"/>
                          <a:ea typeface="華康超明體" panose="02020C09000000000000" pitchFamily="49" charset="-120"/>
                        </a:rPr>
                        <a:t>心理測驗</a:t>
                      </a:r>
                      <a:endParaRPr lang="zh-TW" alt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華康超明體" panose="02020C09000000000000" pitchFamily="49" charset="-120"/>
                        <a:ea typeface="華康超明體" panose="02020C09000000000000" pitchFamily="49" charset="-120"/>
                      </a:endParaRPr>
                    </a:p>
                  </a:txBody>
                  <a:tcPr marL="7620" marR="7620" marT="7620" marB="0" anchor="ctr"/>
                </a:tc>
              </a:tr>
              <a:tr h="42606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400" u="none" strike="noStrike" dirty="0" smtClean="0">
                          <a:solidFill>
                            <a:srgbClr val="FF0000"/>
                          </a:solidFill>
                          <a:effectLst/>
                          <a:latin typeface="華康超明體" panose="02020C09000000000000" pitchFamily="49" charset="-120"/>
                          <a:ea typeface="華康超明體" panose="02020C09000000000000" pitchFamily="49" charset="-120"/>
                        </a:rPr>
                        <a:t>P</a:t>
                      </a:r>
                      <a:r>
                        <a:rPr lang="en-US" sz="2400" u="none" strike="noStrike" dirty="0" smtClean="0">
                          <a:solidFill>
                            <a:srgbClr val="FF0000"/>
                          </a:solidFill>
                          <a:effectLst/>
                          <a:latin typeface="華康超明體" panose="02020C09000000000000" pitchFamily="49" charset="-120"/>
                          <a:ea typeface="華康超明體" panose="02020C09000000000000" pitchFamily="49" charset="-120"/>
                        </a:rPr>
                        <a:t>07</a:t>
                      </a:r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  <a:latin typeface="華康超明體" panose="02020C09000000000000" pitchFamily="49" charset="-120"/>
                          <a:ea typeface="華康超明體" panose="02020C09000000000000" pitchFamily="49" charset="-120"/>
                        </a:rPr>
                        <a:t>.</a:t>
                      </a:r>
                      <a:r>
                        <a:rPr lang="zh-TW" altLang="en-US" sz="2400" u="none" strike="noStrike" dirty="0">
                          <a:solidFill>
                            <a:srgbClr val="FF0000"/>
                          </a:solidFill>
                          <a:effectLst/>
                          <a:latin typeface="華康超明體" panose="02020C09000000000000" pitchFamily="49" charset="-120"/>
                          <a:ea typeface="華康超明體" panose="02020C09000000000000" pitchFamily="49" charset="-120"/>
                        </a:rPr>
                        <a:t>安心服務</a:t>
                      </a:r>
                      <a:endParaRPr lang="zh-TW" alt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華康超明體" panose="02020C09000000000000" pitchFamily="49" charset="-120"/>
                        <a:ea typeface="華康超明體" panose="02020C09000000000000" pitchFamily="49" charset="-120"/>
                      </a:endParaRPr>
                    </a:p>
                  </a:txBody>
                  <a:tcPr marL="7620" marR="7620" marT="7620" marB="0" anchor="ctr"/>
                </a:tc>
              </a:tr>
              <a:tr h="42606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400" u="none" strike="noStrike" dirty="0" smtClean="0">
                          <a:effectLst/>
                          <a:latin typeface="華康超明體" panose="02020C09000000000000" pitchFamily="49" charset="-120"/>
                          <a:ea typeface="華康超明體" panose="02020C09000000000000" pitchFamily="49" charset="-120"/>
                        </a:rPr>
                        <a:t>P</a:t>
                      </a:r>
                      <a:r>
                        <a:rPr lang="en-US" sz="2400" u="none" strike="noStrike" dirty="0" smtClean="0">
                          <a:effectLst/>
                          <a:latin typeface="華康超明體" panose="02020C09000000000000" pitchFamily="49" charset="-120"/>
                          <a:ea typeface="華康超明體" panose="02020C09000000000000" pitchFamily="49" charset="-120"/>
                        </a:rPr>
                        <a:t>08</a:t>
                      </a:r>
                      <a:r>
                        <a:rPr lang="en-US" sz="2400" u="none" strike="noStrike" dirty="0">
                          <a:effectLst/>
                          <a:latin typeface="華康超明體" panose="02020C09000000000000" pitchFamily="49" charset="-120"/>
                          <a:ea typeface="華康超明體" panose="02020C09000000000000" pitchFamily="49" charset="-120"/>
                        </a:rPr>
                        <a:t>.</a:t>
                      </a:r>
                      <a:r>
                        <a:rPr lang="zh-TW" altLang="en-US" sz="2400" u="none" strike="noStrike" dirty="0">
                          <a:effectLst/>
                          <a:latin typeface="華康超明體" panose="02020C09000000000000" pitchFamily="49" charset="-120"/>
                          <a:ea typeface="華康超明體" panose="02020C09000000000000" pitchFamily="49" charset="-120"/>
                        </a:rPr>
                        <a:t>家庭處遇</a:t>
                      </a:r>
                      <a:endParaRPr lang="zh-TW" alt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華康超明體" panose="02020C09000000000000" pitchFamily="49" charset="-120"/>
                        <a:ea typeface="華康超明體" panose="02020C09000000000000" pitchFamily="49" charset="-120"/>
                      </a:endParaRPr>
                    </a:p>
                  </a:txBody>
                  <a:tcPr marL="7620" marR="7620" marT="7620" marB="0" anchor="ctr"/>
                </a:tc>
              </a:tr>
              <a:tr h="42606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400" u="none" strike="noStrike" dirty="0" smtClean="0">
                          <a:effectLst/>
                          <a:latin typeface="華康超明體" panose="02020C09000000000000" pitchFamily="49" charset="-120"/>
                          <a:ea typeface="華康超明體" panose="02020C09000000000000" pitchFamily="49" charset="-120"/>
                        </a:rPr>
                        <a:t>P</a:t>
                      </a:r>
                      <a:r>
                        <a:rPr lang="en-US" sz="2400" u="none" strike="noStrike" dirty="0" smtClean="0">
                          <a:effectLst/>
                          <a:latin typeface="華康超明體" panose="02020C09000000000000" pitchFamily="49" charset="-120"/>
                          <a:ea typeface="華康超明體" panose="02020C09000000000000" pitchFamily="49" charset="-120"/>
                        </a:rPr>
                        <a:t>09</a:t>
                      </a:r>
                      <a:r>
                        <a:rPr lang="en-US" sz="2400" u="none" strike="noStrike" dirty="0">
                          <a:effectLst/>
                          <a:latin typeface="華康超明體" panose="02020C09000000000000" pitchFamily="49" charset="-120"/>
                          <a:ea typeface="華康超明體" panose="02020C09000000000000" pitchFamily="49" charset="-120"/>
                        </a:rPr>
                        <a:t>.</a:t>
                      </a:r>
                      <a:r>
                        <a:rPr lang="zh-TW" altLang="en-US" sz="2400" u="none" strike="noStrike" dirty="0">
                          <a:effectLst/>
                          <a:latin typeface="華康超明體" panose="02020C09000000000000" pitchFamily="49" charset="-120"/>
                          <a:ea typeface="華康超明體" panose="02020C09000000000000" pitchFamily="49" charset="-120"/>
                        </a:rPr>
                        <a:t>資源連結</a:t>
                      </a:r>
                      <a:endParaRPr lang="zh-TW" alt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華康超明體" panose="02020C09000000000000" pitchFamily="49" charset="-120"/>
                        <a:ea typeface="華康超明體" panose="02020C09000000000000" pitchFamily="49" charset="-120"/>
                      </a:endParaRPr>
                    </a:p>
                  </a:txBody>
                  <a:tcPr marL="7620" marR="7620" marT="7620" marB="0" anchor="ctr"/>
                </a:tc>
              </a:tr>
              <a:tr h="42606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華康超明體" panose="02020C09000000000000" pitchFamily="49" charset="-120"/>
                          <a:ea typeface="華康超明體" panose="02020C09000000000000" pitchFamily="49" charset="-120"/>
                        </a:rPr>
                        <a:t>P10.</a:t>
                      </a:r>
                      <a:r>
                        <a:rPr lang="zh-TW" alt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華康超明體" panose="02020C09000000000000" pitchFamily="49" charset="-120"/>
                          <a:ea typeface="華康超明體" panose="02020C09000000000000" pitchFamily="49" charset="-120"/>
                        </a:rPr>
                        <a:t>系統會談</a:t>
                      </a:r>
                      <a:endParaRPr lang="zh-TW" alt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華康超明體" panose="02020C09000000000000" pitchFamily="49" charset="-120"/>
                        <a:ea typeface="華康超明體" panose="02020C09000000000000" pitchFamily="49" charset="-120"/>
                      </a:endParaRPr>
                    </a:p>
                  </a:txBody>
                  <a:tcPr marL="7620" marR="7620" marT="7620" marB="0" anchor="ctr"/>
                </a:tc>
              </a:tr>
              <a:tr h="42606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4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華康超明體" panose="02020C09000000000000" pitchFamily="49" charset="-120"/>
                          <a:ea typeface="華康超明體" panose="02020C09000000000000" pitchFamily="49" charset="-120"/>
                        </a:rPr>
                        <a:t>P11.</a:t>
                      </a:r>
                      <a:r>
                        <a:rPr lang="zh-TW" altLang="en-US" sz="24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華康超明體" panose="02020C09000000000000" pitchFamily="49" charset="-120"/>
                          <a:ea typeface="華康超明體" panose="02020C09000000000000" pitchFamily="49" charset="-120"/>
                        </a:rPr>
                        <a:t>學生諮詢</a:t>
                      </a:r>
                      <a:endParaRPr lang="zh-TW" altLang="en-US" sz="2400" b="0" i="0" u="none" strike="noStrike" dirty="0">
                        <a:solidFill>
                          <a:schemeClr val="accent1"/>
                        </a:solidFill>
                        <a:effectLst/>
                        <a:latin typeface="華康超明體" panose="02020C09000000000000" pitchFamily="49" charset="-120"/>
                        <a:ea typeface="華康超明體" panose="02020C09000000000000" pitchFamily="49" charset="-120"/>
                      </a:endParaRPr>
                    </a:p>
                  </a:txBody>
                  <a:tcPr marL="7620" marR="7620" marT="7620" marB="0" anchor="ctr"/>
                </a:tc>
              </a:tr>
              <a:tr h="42606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華康超明體" panose="02020C09000000000000" pitchFamily="49" charset="-120"/>
                          <a:ea typeface="華康超明體" panose="02020C09000000000000" pitchFamily="49" charset="-120"/>
                        </a:rPr>
                        <a:t>P12.</a:t>
                      </a:r>
                      <a:r>
                        <a:rPr lang="zh-TW" altLang="en-US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華康超明體" panose="02020C09000000000000" pitchFamily="49" charset="-120"/>
                          <a:ea typeface="華康超明體" panose="02020C09000000000000" pitchFamily="49" charset="-120"/>
                        </a:rPr>
                        <a:t>臨案協處</a:t>
                      </a:r>
                      <a:endParaRPr lang="zh-TW" alt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華康超明體" panose="02020C09000000000000" pitchFamily="49" charset="-120"/>
                        <a:ea typeface="華康超明體" panose="02020C09000000000000" pitchFamily="49" charset="-120"/>
                      </a:endParaRPr>
                    </a:p>
                  </a:txBody>
                  <a:tcPr marL="7620" marR="7620" marT="7620" marB="0" anchor="ctr"/>
                </a:tc>
              </a:tr>
              <a:tr h="42606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4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華康超明體" panose="02020C09000000000000" pitchFamily="49" charset="-120"/>
                          <a:ea typeface="華康超明體" panose="02020C09000000000000" pitchFamily="49" charset="-120"/>
                        </a:rPr>
                        <a:t>P13.</a:t>
                      </a:r>
                      <a:r>
                        <a:rPr lang="zh-TW" altLang="en-US" sz="24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華康超明體" panose="02020C09000000000000" pitchFamily="49" charset="-120"/>
                          <a:ea typeface="華康超明體" panose="02020C09000000000000" pitchFamily="49" charset="-120"/>
                        </a:rPr>
                        <a:t>方案計畫</a:t>
                      </a:r>
                      <a:endParaRPr lang="zh-TW" altLang="en-US" sz="2400" b="0" i="0" u="none" strike="noStrike" dirty="0">
                        <a:solidFill>
                          <a:schemeClr val="accent1"/>
                        </a:solidFill>
                        <a:effectLst/>
                        <a:latin typeface="華康超明體" panose="02020C09000000000000" pitchFamily="49" charset="-120"/>
                        <a:ea typeface="華康超明體" panose="02020C09000000000000" pitchFamily="49" charset="-120"/>
                      </a:endParaRPr>
                    </a:p>
                  </a:txBody>
                  <a:tcPr marL="7620" marR="7620" marT="7620" marB="0" anchor="ctr"/>
                </a:tc>
              </a:tr>
              <a:tr h="42606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華康超明體" panose="02020C09000000000000" pitchFamily="49" charset="-120"/>
                          <a:ea typeface="華康超明體" panose="02020C09000000000000" pitchFamily="49" charset="-120"/>
                        </a:rPr>
                        <a:t>P14.</a:t>
                      </a:r>
                      <a:r>
                        <a:rPr lang="zh-TW" altLang="en-US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華康超明體" panose="02020C09000000000000" pitchFamily="49" charset="-120"/>
                          <a:ea typeface="華康超明體" panose="02020C09000000000000" pitchFamily="49" charset="-120"/>
                        </a:rPr>
                        <a:t>各項宣講</a:t>
                      </a:r>
                      <a:endParaRPr lang="zh-TW" alt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華康超明體" panose="02020C09000000000000" pitchFamily="49" charset="-120"/>
                        <a:ea typeface="華康超明體" panose="02020C09000000000000" pitchFamily="49" charset="-12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84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704089"/>
            <a:ext cx="10972800" cy="815953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華康新特圓體" panose="020F0909000000000000" pitchFamily="49" charset="-120"/>
                <a:ea typeface="華康新特圓體" panose="020F0909000000000000" pitchFamily="49" charset="-120"/>
              </a:rPr>
              <a:t>其他服務申請</a:t>
            </a:r>
            <a:endParaRPr lang="zh-TW" altLang="en-US" dirty="0">
              <a:latin typeface="華康新特圓體" panose="020F0909000000000000" pitchFamily="49" charset="-120"/>
              <a:ea typeface="華康新特圓體" panose="020F0909000000000000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7512" y="1448592"/>
            <a:ext cx="11637818" cy="4389120"/>
          </a:xfrm>
        </p:spPr>
        <p:txBody>
          <a:bodyPr/>
          <a:lstStyle/>
          <a:p>
            <a:r>
              <a:rPr lang="en-US" altLang="zh-TW" dirty="0">
                <a:latin typeface="華康超明體" panose="02020C09000000000000" pitchFamily="49" charset="-120"/>
                <a:ea typeface="華康超明體" panose="02020C09000000000000" pitchFamily="49" charset="-120"/>
              </a:rPr>
              <a:t>Step4. </a:t>
            </a:r>
            <a:r>
              <a:rPr lang="zh-TW" altLang="en-US" dirty="0">
                <a:latin typeface="華康超明體" panose="02020C09000000000000" pitchFamily="49" charset="-120"/>
                <a:ea typeface="華康超明體" panose="02020C09000000000000" pitchFamily="49" charset="-120"/>
              </a:rPr>
              <a:t>補充欄位完成填寫後，</a:t>
            </a:r>
            <a:r>
              <a:rPr lang="zh-TW" altLang="en-US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點選</a:t>
            </a:r>
            <a:r>
              <a:rPr lang="zh-TW" altLang="en-US" sz="3600" dirty="0" smtClean="0">
                <a:solidFill>
                  <a:srgbClr val="FF00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儲存</a:t>
            </a:r>
            <a:r>
              <a:rPr lang="zh-TW" altLang="en-US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按鈕</a:t>
            </a:r>
            <a:r>
              <a:rPr lang="zh-TW" altLang="en-US" dirty="0">
                <a:latin typeface="華康超明體" panose="02020C09000000000000" pitchFamily="49" charset="-120"/>
                <a:ea typeface="華康超明體" panose="02020C09000000000000" pitchFamily="49" charset="-120"/>
              </a:rPr>
              <a:t>，輔導老師可查看明細</a:t>
            </a:r>
            <a:r>
              <a:rPr lang="zh-TW" altLang="en-US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，完成</a:t>
            </a:r>
            <a:r>
              <a:rPr lang="zh-TW" altLang="en-US" dirty="0">
                <a:latin typeface="華康超明體" panose="02020C09000000000000" pitchFamily="49" charset="-120"/>
                <a:ea typeface="華康超明體" panose="02020C09000000000000" pitchFamily="49" charset="-120"/>
              </a:rPr>
              <a:t>申請表單填寫後點選</a:t>
            </a:r>
            <a:r>
              <a:rPr lang="zh-TW" altLang="en-US" sz="3600" dirty="0">
                <a:solidFill>
                  <a:srgbClr val="FF00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送出審核</a:t>
            </a:r>
            <a:r>
              <a:rPr lang="zh-TW" altLang="en-US" dirty="0">
                <a:latin typeface="華康超明體" panose="02020C09000000000000" pitchFamily="49" charset="-120"/>
                <a:ea typeface="華康超明體" panose="02020C09000000000000" pitchFamily="49" charset="-120"/>
              </a:rPr>
              <a:t>，申請資料將送至</a:t>
            </a:r>
            <a:r>
              <a:rPr lang="zh-TW" altLang="en-US" dirty="0">
                <a:solidFill>
                  <a:srgbClr val="FF00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輔導主任</a:t>
            </a:r>
            <a:r>
              <a:rPr lang="zh-TW" altLang="en-US" dirty="0">
                <a:latin typeface="華康超明體" panose="02020C09000000000000" pitchFamily="49" charset="-120"/>
                <a:ea typeface="華康超明體" panose="02020C09000000000000" pitchFamily="49" charset="-120"/>
              </a:rPr>
              <a:t>處進行初審</a:t>
            </a:r>
            <a:r>
              <a:rPr lang="zh-TW" altLang="en-US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。</a:t>
            </a:r>
            <a:endParaRPr lang="en-US" altLang="zh-TW" dirty="0"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  <a:p>
            <a:r>
              <a:rPr lang="zh-TW" altLang="en-US" sz="2800" dirty="0">
                <a:latin typeface="華康超明體" panose="02020C09000000000000" pitchFamily="49" charset="-120"/>
                <a:ea typeface="華康超明體" panose="02020C09000000000000" pitchFamily="49" charset="-120"/>
              </a:rPr>
              <a:t>輔導老師</a:t>
            </a:r>
            <a:r>
              <a:rPr lang="zh-TW" altLang="en-US" sz="2800" dirty="0">
                <a:solidFill>
                  <a:srgbClr val="FF00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只可以查詢自己的</a:t>
            </a:r>
            <a:r>
              <a:rPr lang="zh-TW" altLang="en-US" sz="2800" dirty="0">
                <a:latin typeface="華康超明體" panose="02020C09000000000000" pitchFamily="49" charset="-120"/>
                <a:ea typeface="華康超明體" panose="02020C09000000000000" pitchFamily="49" charset="-120"/>
              </a:rPr>
              <a:t>其他服務申請資料</a:t>
            </a:r>
            <a:r>
              <a:rPr lang="zh-TW" altLang="en-US" sz="28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。</a:t>
            </a:r>
            <a:endParaRPr lang="zh-TW" altLang="en-US" sz="2800" dirty="0"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pic>
        <p:nvPicPr>
          <p:cNvPr id="5" name="圖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24" y="3206338"/>
            <a:ext cx="10573188" cy="36516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7548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6265" y="1215532"/>
            <a:ext cx="11085213" cy="11430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zh-TW" altLang="en-US" dirty="0">
                <a:latin typeface="華康新特圓體" panose="020F0909000000000000" pitchFamily="49" charset="-120"/>
                <a:ea typeface="華康新特圓體" panose="020F0909000000000000" pitchFamily="49" charset="-120"/>
              </a:rPr>
              <a:t>輔諮</a:t>
            </a:r>
            <a:r>
              <a:rPr lang="zh-TW" altLang="en-US" dirty="0" smtClean="0">
                <a:latin typeface="華康新特圓體" panose="020F0909000000000000" pitchFamily="49" charset="-120"/>
                <a:ea typeface="華康新特圓體" panose="020F0909000000000000" pitchFamily="49" charset="-120"/>
              </a:rPr>
              <a:t>中心三級輔導申請 </a:t>
            </a:r>
            <a:r>
              <a:rPr lang="zh-TW" altLang="en-US" dirty="0" smtClean="0">
                <a:solidFill>
                  <a:srgbClr val="FF0000"/>
                </a:solidFill>
                <a:latin typeface="華康新特圓體" panose="020F0909000000000000" pitchFamily="49" charset="-120"/>
                <a:ea typeface="華康新特圓體" panose="020F0909000000000000" pitchFamily="49" charset="-120"/>
              </a:rPr>
              <a:t>真實</a:t>
            </a:r>
            <a:r>
              <a:rPr lang="zh-TW" altLang="en-US" dirty="0" smtClean="0">
                <a:latin typeface="華康新特圓體" panose="020F0909000000000000" pitchFamily="49" charset="-120"/>
                <a:ea typeface="華康新特圓體" panose="020F0909000000000000" pitchFamily="49" charset="-120"/>
              </a:rPr>
              <a:t>網頁：</a:t>
            </a:r>
            <a:r>
              <a:rPr lang="en-US" altLang="zh-TW" dirty="0">
                <a:latin typeface="華康新特圓體" panose="020F0909000000000000" pitchFamily="49" charset="-120"/>
                <a:ea typeface="華康新特圓體" panose="020F0909000000000000" pitchFamily="49" charset="-120"/>
              </a:rPr>
              <a:t>http://163.22.168.162/cs_nantou/</a:t>
            </a:r>
            <a:endParaRPr lang="zh-TW" altLang="en-US" dirty="0">
              <a:latin typeface="華康新特圓體" panose="020F0909000000000000" pitchFamily="49" charset="-120"/>
              <a:ea typeface="華康新特圓體" panose="020F0909000000000000" pitchFamily="49" charset="-12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840" y="2414735"/>
            <a:ext cx="4365773" cy="4365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圓角矩形 3"/>
          <p:cNvSpPr/>
          <p:nvPr/>
        </p:nvSpPr>
        <p:spPr>
          <a:xfrm>
            <a:off x="8146473" y="2431423"/>
            <a:ext cx="3859480" cy="1796193"/>
          </a:xfrm>
          <a:prstGeom prst="roundRect">
            <a:avLst/>
          </a:prstGeom>
          <a:solidFill>
            <a:srgbClr val="FFFF00">
              <a:alpha val="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solidFill>
                  <a:srgbClr val="FF00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歡迎隨時聯絡</a:t>
            </a:r>
            <a:endParaRPr lang="en-US" altLang="zh-TW" sz="4000" dirty="0" smtClean="0">
              <a:solidFill>
                <a:srgbClr val="FF0000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  <a:p>
            <a:pPr algn="ctr"/>
            <a:r>
              <a:rPr lang="zh-TW" altLang="en-US" sz="4000" dirty="0" smtClean="0">
                <a:solidFill>
                  <a:srgbClr val="FF00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共同關心學生</a:t>
            </a:r>
            <a:r>
              <a:rPr lang="en-US" altLang="zh-TW" sz="4000" dirty="0" smtClean="0">
                <a:solidFill>
                  <a:srgbClr val="FF00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!!</a:t>
            </a:r>
            <a:endParaRPr lang="zh-TW" altLang="en-US" sz="4000" dirty="0">
              <a:solidFill>
                <a:srgbClr val="FF0000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414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華康新特圓體" panose="020F0909000000000000" pitchFamily="49" charset="-120"/>
                <a:ea typeface="華康新特圓體" panose="020F0909000000000000" pitchFamily="49" charset="-120"/>
              </a:rPr>
              <a:t>Mission1</a:t>
            </a:r>
            <a:r>
              <a:rPr lang="zh-TW" altLang="en-US" dirty="0" smtClean="0">
                <a:latin typeface="華康新特圓體" panose="020F0909000000000000" pitchFamily="49" charset="-120"/>
                <a:ea typeface="華康新特圓體" panose="020F0909000000000000" pitchFamily="49" charset="-120"/>
              </a:rPr>
              <a:t>：牛刀小試時間</a:t>
            </a:r>
            <a:endParaRPr lang="zh-TW" altLang="en-US" dirty="0">
              <a:latin typeface="華康新特圓體" panose="020F0909000000000000" pitchFamily="49" charset="-120"/>
              <a:ea typeface="華康新特圓體" panose="020F0909000000000000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zh-TW" altLang="en-US" sz="36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常見個案類型</a:t>
            </a:r>
            <a:endParaRPr lang="en-US" altLang="zh-TW" sz="3600" dirty="0" smtClean="0"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  <a:p>
            <a:pPr>
              <a:lnSpc>
                <a:spcPct val="200000"/>
              </a:lnSpc>
            </a:pPr>
            <a:r>
              <a:rPr lang="zh-TW" altLang="en-US" sz="36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常見個案類型處遇</a:t>
            </a:r>
            <a:endParaRPr lang="en-US" altLang="zh-TW" sz="3600" dirty="0" smtClean="0"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6729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675" y="0"/>
            <a:ext cx="4584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華康新特圓體" panose="020F0909000000000000" pitchFamily="49" charset="-120"/>
                <a:ea typeface="華康新特圓體" panose="020F0909000000000000" pitchFamily="49" charset="-120"/>
              </a:rPr>
              <a:t>常見輔導個案類型</a:t>
            </a:r>
            <a:endParaRPr lang="zh-TW" altLang="en-US" dirty="0">
              <a:latin typeface="華康新特圓體" panose="020F0909000000000000" pitchFamily="49" charset="-120"/>
              <a:ea typeface="華康新特圓體" panose="020F0909000000000000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28349" y="1933434"/>
            <a:ext cx="6878951" cy="1213527"/>
          </a:xfrm>
        </p:spPr>
        <p:txBody>
          <a:bodyPr>
            <a:normAutofit fontScale="92500"/>
          </a:bodyPr>
          <a:lstStyle/>
          <a:p>
            <a:r>
              <a:rPr lang="zh-TW" altLang="en-US" sz="32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本縣學生輔導諮商中心常見個案類型</a:t>
            </a:r>
            <a:endParaRPr lang="en-US" altLang="zh-TW" sz="3200" dirty="0" smtClean="0"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  <a:p>
            <a:pPr marL="0" indent="0">
              <a:buNone/>
            </a:pPr>
            <a:r>
              <a:rPr lang="en-US" altLang="zh-TW" sz="32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1-6</a:t>
            </a:r>
            <a:r>
              <a:rPr lang="zh-TW" altLang="en-US" sz="32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月個案服務中：</a:t>
            </a:r>
            <a:endParaRPr lang="zh-TW" altLang="en-US" dirty="0"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sp>
        <p:nvSpPr>
          <p:cNvPr id="4" name="橢圓 3"/>
          <p:cNvSpPr/>
          <p:nvPr/>
        </p:nvSpPr>
        <p:spPr>
          <a:xfrm>
            <a:off x="11360729" y="1591294"/>
            <a:ext cx="443345" cy="4868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11135104" y="2541240"/>
            <a:ext cx="443345" cy="4868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9215253" y="115785"/>
            <a:ext cx="2660072" cy="6602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750120" y="3170709"/>
            <a:ext cx="5246920" cy="69470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Font typeface="Wingdings 2"/>
              <a:buNone/>
            </a:pPr>
            <a:r>
              <a:rPr lang="zh-TW" altLang="en-US" sz="3200" dirty="0" smtClean="0">
                <a:solidFill>
                  <a:srgbClr val="FF00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情緒困擾</a:t>
            </a:r>
            <a:r>
              <a:rPr lang="zh-TW" altLang="en-US" sz="32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、</a:t>
            </a:r>
            <a:r>
              <a:rPr lang="zh-TW" altLang="en-US" sz="3200" dirty="0" smtClean="0">
                <a:solidFill>
                  <a:srgbClr val="FF00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同儕關係</a:t>
            </a:r>
            <a:r>
              <a:rPr lang="zh-TW" altLang="en-US" sz="32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最多。</a:t>
            </a:r>
            <a:endParaRPr lang="en-US" altLang="zh-TW" sz="3200" dirty="0" smtClean="0"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  <a:p>
            <a:pPr defTabSz="914400"/>
            <a:endParaRPr lang="zh-TW" altLang="en-US" dirty="0"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2733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5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561227"/>
              </p:ext>
            </p:extLst>
          </p:nvPr>
        </p:nvGraphicFramePr>
        <p:xfrm>
          <a:off x="614360" y="3266395"/>
          <a:ext cx="10963276" cy="3300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0819"/>
                <a:gridCol w="2740819"/>
                <a:gridCol w="2740819"/>
                <a:gridCol w="2740819"/>
              </a:tblGrid>
              <a:tr h="0">
                <a:tc gridSpan="4"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>
                          <a:latin typeface="華康超明體" panose="02020C09000000000000" pitchFamily="49" charset="-120"/>
                          <a:ea typeface="華康超明體" panose="02020C09000000000000" pitchFamily="49" charset="-120"/>
                        </a:rPr>
                        <a:t>個案類別</a:t>
                      </a:r>
                      <a:endParaRPr lang="zh-TW" altLang="en-US" sz="2100" dirty="0">
                        <a:latin typeface="華康超明體" panose="02020C09000000000000" pitchFamily="49" charset="-120"/>
                        <a:ea typeface="華康超明體" panose="02020C09000000000000" pitchFamily="49" charset="-120"/>
                      </a:endParaRPr>
                    </a:p>
                  </a:txBody>
                  <a:tcPr marL="121920" marR="12192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1920" marR="12192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1920" marR="12192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1920" marR="121920" marT="60960" marB="60960" anchor="ctr"/>
                </a:tc>
              </a:tr>
              <a:tr h="57180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100" dirty="0" smtClean="0">
                          <a:latin typeface="華康超明體" panose="02020C09000000000000" pitchFamily="49" charset="-120"/>
                          <a:ea typeface="華康超明體" panose="02020C09000000000000" pitchFamily="49" charset="-120"/>
                        </a:rPr>
                        <a:t>T01.</a:t>
                      </a:r>
                      <a:r>
                        <a:rPr lang="zh-TW" altLang="en-US" sz="2100" dirty="0" smtClean="0">
                          <a:latin typeface="華康超明體" panose="02020C09000000000000" pitchFamily="49" charset="-120"/>
                          <a:ea typeface="華康超明體" panose="02020C09000000000000" pitchFamily="49" charset="-120"/>
                        </a:rPr>
                        <a:t>人際困擾</a:t>
                      </a:r>
                      <a:endParaRPr lang="zh-TW" altLang="en-US" sz="2100" dirty="0">
                        <a:latin typeface="華康超明體" panose="02020C09000000000000" pitchFamily="49" charset="-120"/>
                        <a:ea typeface="華康超明體" panose="02020C09000000000000" pitchFamily="49" charset="-12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100" b="1" dirty="0" smtClean="0">
                          <a:solidFill>
                            <a:srgbClr val="FF0000"/>
                          </a:solidFill>
                          <a:latin typeface="華康超明體" panose="02020C09000000000000" pitchFamily="49" charset="-120"/>
                          <a:ea typeface="華康超明體" panose="02020C09000000000000" pitchFamily="49" charset="-120"/>
                        </a:rPr>
                        <a:t>T06.</a:t>
                      </a:r>
                      <a:r>
                        <a:rPr lang="zh-TW" altLang="en-US" sz="2100" b="1" dirty="0" smtClean="0">
                          <a:solidFill>
                            <a:srgbClr val="FF0000"/>
                          </a:solidFill>
                          <a:latin typeface="華康超明體" panose="02020C09000000000000" pitchFamily="49" charset="-120"/>
                          <a:ea typeface="華康超明體" panose="02020C09000000000000" pitchFamily="49" charset="-120"/>
                        </a:rPr>
                        <a:t>生活壓力</a:t>
                      </a:r>
                      <a:endParaRPr lang="zh-TW" altLang="en-US" sz="2100" b="1" dirty="0">
                        <a:solidFill>
                          <a:srgbClr val="FF0000"/>
                        </a:solidFill>
                        <a:latin typeface="華康超明體" panose="02020C09000000000000" pitchFamily="49" charset="-120"/>
                        <a:ea typeface="華康超明體" panose="02020C09000000000000" pitchFamily="49" charset="-12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100" b="1" dirty="0" smtClean="0">
                          <a:solidFill>
                            <a:srgbClr val="7030A0"/>
                          </a:solidFill>
                          <a:latin typeface="華康超明體" panose="02020C09000000000000" pitchFamily="49" charset="-120"/>
                          <a:ea typeface="華康超明體" panose="02020C09000000000000" pitchFamily="49" charset="-120"/>
                        </a:rPr>
                        <a:t>T11.</a:t>
                      </a:r>
                      <a:r>
                        <a:rPr lang="zh-TW" altLang="en-US" sz="2100" b="1" dirty="0" smtClean="0">
                          <a:solidFill>
                            <a:srgbClr val="7030A0"/>
                          </a:solidFill>
                          <a:latin typeface="華康超明體" panose="02020C09000000000000" pitchFamily="49" charset="-120"/>
                          <a:ea typeface="華康超明體" panose="02020C09000000000000" pitchFamily="49" charset="-120"/>
                        </a:rPr>
                        <a:t>兒少保議題 </a:t>
                      </a:r>
                      <a:endParaRPr lang="zh-TW" altLang="en-US" sz="2100" b="1" dirty="0">
                        <a:solidFill>
                          <a:srgbClr val="7030A0"/>
                        </a:solidFill>
                        <a:latin typeface="華康超明體" panose="02020C09000000000000" pitchFamily="49" charset="-120"/>
                        <a:ea typeface="華康超明體" panose="02020C09000000000000" pitchFamily="49" charset="-12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100" spc="-100" baseline="0" dirty="0" smtClean="0">
                          <a:latin typeface="華康超明體" panose="02020C09000000000000" pitchFamily="49" charset="-120"/>
                          <a:ea typeface="華康超明體" panose="02020C09000000000000" pitchFamily="49" charset="-120"/>
                        </a:rPr>
                        <a:t>T16.</a:t>
                      </a:r>
                      <a:r>
                        <a:rPr lang="zh-TW" altLang="en-US" sz="2100" spc="-100" baseline="0" dirty="0" smtClean="0">
                          <a:latin typeface="華康超明體" panose="02020C09000000000000" pitchFamily="49" charset="-120"/>
                          <a:ea typeface="華康超明體" panose="02020C09000000000000" pitchFamily="49" charset="-120"/>
                        </a:rPr>
                        <a:t>中離</a:t>
                      </a:r>
                      <a:r>
                        <a:rPr lang="en-US" altLang="zh-TW" sz="2100" spc="-100" baseline="0" dirty="0" smtClean="0">
                          <a:latin typeface="華康超明體" panose="02020C09000000000000" pitchFamily="49" charset="-120"/>
                          <a:ea typeface="華康超明體" panose="02020C09000000000000" pitchFamily="49" charset="-120"/>
                        </a:rPr>
                        <a:t>(</a:t>
                      </a:r>
                      <a:r>
                        <a:rPr lang="zh-TW" altLang="en-US" sz="2100" spc="-100" baseline="0" dirty="0" smtClean="0">
                          <a:latin typeface="華康超明體" panose="02020C09000000000000" pitchFamily="49" charset="-120"/>
                          <a:ea typeface="華康超明體" panose="02020C09000000000000" pitchFamily="49" charset="-120"/>
                        </a:rPr>
                        <a:t>輟</a:t>
                      </a:r>
                      <a:r>
                        <a:rPr lang="en-US" altLang="zh-TW" sz="2100" spc="-100" baseline="0" dirty="0" smtClean="0">
                          <a:latin typeface="華康超明體" panose="02020C09000000000000" pitchFamily="49" charset="-120"/>
                          <a:ea typeface="華康超明體" panose="02020C09000000000000" pitchFamily="49" charset="-120"/>
                        </a:rPr>
                        <a:t>)</a:t>
                      </a:r>
                      <a:r>
                        <a:rPr lang="zh-TW" altLang="en-US" sz="2100" spc="-100" baseline="0" dirty="0" smtClean="0">
                          <a:latin typeface="華康超明體" panose="02020C09000000000000" pitchFamily="49" charset="-120"/>
                          <a:ea typeface="華康超明體" panose="02020C09000000000000" pitchFamily="49" charset="-120"/>
                        </a:rPr>
                        <a:t>拒學</a:t>
                      </a:r>
                      <a:endParaRPr lang="zh-TW" altLang="en-US" sz="2100" spc="-100" baseline="0" dirty="0">
                        <a:latin typeface="華康超明體" panose="02020C09000000000000" pitchFamily="49" charset="-120"/>
                        <a:ea typeface="華康超明體" panose="02020C09000000000000" pitchFamily="49" charset="-120"/>
                      </a:endParaRPr>
                    </a:p>
                  </a:txBody>
                  <a:tcPr marL="121920" marR="121920" marT="60960" marB="60960" anchor="ctr"/>
                </a:tc>
              </a:tr>
              <a:tr h="57180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100" dirty="0" smtClean="0">
                          <a:latin typeface="華康超明體" panose="02020C09000000000000" pitchFamily="49" charset="-120"/>
                          <a:ea typeface="華康超明體" panose="02020C09000000000000" pitchFamily="49" charset="-120"/>
                        </a:rPr>
                        <a:t>T02.</a:t>
                      </a:r>
                      <a:r>
                        <a:rPr lang="zh-TW" altLang="en-US" sz="2100" dirty="0" smtClean="0">
                          <a:latin typeface="華康超明體" panose="02020C09000000000000" pitchFamily="49" charset="-120"/>
                          <a:ea typeface="華康超明體" panose="02020C09000000000000" pitchFamily="49" charset="-120"/>
                        </a:rPr>
                        <a:t>師生關係</a:t>
                      </a:r>
                      <a:endParaRPr lang="zh-TW" altLang="en-US" sz="2100" dirty="0">
                        <a:latin typeface="華康超明體" panose="02020C09000000000000" pitchFamily="49" charset="-120"/>
                        <a:ea typeface="華康超明體" panose="02020C09000000000000" pitchFamily="49" charset="-12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100" b="1" dirty="0" smtClean="0">
                          <a:solidFill>
                            <a:srgbClr val="FF0000"/>
                          </a:solidFill>
                          <a:latin typeface="華康超明體" panose="02020C09000000000000" pitchFamily="49" charset="-120"/>
                          <a:ea typeface="華康超明體" panose="02020C09000000000000" pitchFamily="49" charset="-120"/>
                        </a:rPr>
                        <a:t>T07.</a:t>
                      </a:r>
                      <a:r>
                        <a:rPr lang="zh-TW" altLang="en-US" sz="2100" b="1" dirty="0" smtClean="0">
                          <a:solidFill>
                            <a:srgbClr val="FF0000"/>
                          </a:solidFill>
                          <a:latin typeface="華康超明體" panose="02020C09000000000000" pitchFamily="49" charset="-120"/>
                          <a:ea typeface="華康超明體" panose="02020C09000000000000" pitchFamily="49" charset="-120"/>
                        </a:rPr>
                        <a:t>創傷反應 </a:t>
                      </a:r>
                      <a:endParaRPr lang="zh-TW" altLang="en-US" sz="2100" b="1" dirty="0">
                        <a:solidFill>
                          <a:srgbClr val="FF0000"/>
                        </a:solidFill>
                        <a:latin typeface="華康超明體" panose="02020C09000000000000" pitchFamily="49" charset="-120"/>
                        <a:ea typeface="華康超明體" panose="02020C09000000000000" pitchFamily="49" charset="-12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100" dirty="0" smtClean="0">
                          <a:latin typeface="華康超明體" panose="02020C09000000000000" pitchFamily="49" charset="-120"/>
                          <a:ea typeface="華康超明體" panose="02020C09000000000000" pitchFamily="49" charset="-120"/>
                        </a:rPr>
                        <a:t>T12.</a:t>
                      </a:r>
                      <a:r>
                        <a:rPr lang="zh-TW" altLang="en-US" sz="2100" dirty="0" smtClean="0">
                          <a:latin typeface="華康超明體" panose="02020C09000000000000" pitchFamily="49" charset="-120"/>
                          <a:ea typeface="華康超明體" panose="02020C09000000000000" pitchFamily="49" charset="-120"/>
                        </a:rPr>
                        <a:t>學習困擾 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100" dirty="0" smtClean="0">
                          <a:latin typeface="華康超明體" panose="02020C09000000000000" pitchFamily="49" charset="-120"/>
                          <a:ea typeface="華康超明體" panose="02020C09000000000000" pitchFamily="49" charset="-120"/>
                        </a:rPr>
                        <a:t>T17.</a:t>
                      </a:r>
                      <a:r>
                        <a:rPr lang="zh-TW" altLang="en-US" sz="2100" dirty="0" smtClean="0">
                          <a:latin typeface="華康超明體" panose="02020C09000000000000" pitchFamily="49" charset="-120"/>
                          <a:ea typeface="華康超明體" panose="02020C09000000000000" pitchFamily="49" charset="-120"/>
                        </a:rPr>
                        <a:t>藥物濫用 </a:t>
                      </a:r>
                      <a:endParaRPr lang="zh-TW" altLang="en-US" sz="2100" dirty="0">
                        <a:latin typeface="華康超明體" panose="02020C09000000000000" pitchFamily="49" charset="-120"/>
                        <a:ea typeface="華康超明體" panose="02020C09000000000000" pitchFamily="49" charset="-120"/>
                      </a:endParaRPr>
                    </a:p>
                  </a:txBody>
                  <a:tcPr marL="121920" marR="121920" marT="60960" marB="60960" anchor="ctr"/>
                </a:tc>
              </a:tr>
              <a:tr h="57180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100" b="1" dirty="0" smtClean="0">
                          <a:solidFill>
                            <a:srgbClr val="7030A0"/>
                          </a:solidFill>
                          <a:latin typeface="華康超明體" panose="02020C09000000000000" pitchFamily="49" charset="-120"/>
                          <a:ea typeface="華康超明體" panose="02020C09000000000000" pitchFamily="49" charset="-120"/>
                        </a:rPr>
                        <a:t>T03.</a:t>
                      </a:r>
                      <a:r>
                        <a:rPr lang="zh-TW" altLang="en-US" sz="2100" b="1" dirty="0" smtClean="0">
                          <a:solidFill>
                            <a:srgbClr val="7030A0"/>
                          </a:solidFill>
                          <a:latin typeface="華康超明體" panose="02020C09000000000000" pitchFamily="49" charset="-120"/>
                          <a:ea typeface="華康超明體" panose="02020C09000000000000" pitchFamily="49" charset="-120"/>
                        </a:rPr>
                        <a:t>家庭困擾</a:t>
                      </a:r>
                      <a:endParaRPr lang="zh-TW" altLang="en-US" sz="2100" b="1" dirty="0">
                        <a:solidFill>
                          <a:srgbClr val="7030A0"/>
                        </a:solidFill>
                        <a:latin typeface="華康超明體" panose="02020C09000000000000" pitchFamily="49" charset="-120"/>
                        <a:ea typeface="華康超明體" panose="02020C09000000000000" pitchFamily="49" charset="-12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100" b="1" dirty="0" smtClean="0">
                          <a:solidFill>
                            <a:srgbClr val="7030A0"/>
                          </a:solidFill>
                          <a:latin typeface="華康超明體" panose="02020C09000000000000" pitchFamily="49" charset="-120"/>
                          <a:ea typeface="華康超明體" panose="02020C09000000000000" pitchFamily="49" charset="-120"/>
                        </a:rPr>
                        <a:t>T08.</a:t>
                      </a:r>
                      <a:r>
                        <a:rPr lang="zh-TW" altLang="en-US" sz="2100" b="1" dirty="0" smtClean="0">
                          <a:solidFill>
                            <a:srgbClr val="7030A0"/>
                          </a:solidFill>
                          <a:latin typeface="華康超明體" panose="02020C09000000000000" pitchFamily="49" charset="-120"/>
                          <a:ea typeface="華康超明體" panose="02020C09000000000000" pitchFamily="49" charset="-120"/>
                        </a:rPr>
                        <a:t>自我傷害</a:t>
                      </a:r>
                      <a:endParaRPr lang="zh-TW" altLang="en-US" sz="2100" b="1" dirty="0">
                        <a:solidFill>
                          <a:srgbClr val="7030A0"/>
                        </a:solidFill>
                        <a:latin typeface="華康超明體" panose="02020C09000000000000" pitchFamily="49" charset="-120"/>
                        <a:ea typeface="華康超明體" panose="02020C09000000000000" pitchFamily="49" charset="-12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100" b="1" dirty="0" smtClean="0">
                          <a:solidFill>
                            <a:srgbClr val="7030A0"/>
                          </a:solidFill>
                          <a:latin typeface="華康超明體" panose="02020C09000000000000" pitchFamily="49" charset="-120"/>
                          <a:ea typeface="華康超明體" panose="02020C09000000000000" pitchFamily="49" charset="-120"/>
                        </a:rPr>
                        <a:t>T13.</a:t>
                      </a:r>
                      <a:r>
                        <a:rPr lang="zh-TW" altLang="en-US" sz="2100" b="1" dirty="0" smtClean="0">
                          <a:solidFill>
                            <a:srgbClr val="7030A0"/>
                          </a:solidFill>
                          <a:latin typeface="華康超明體" panose="02020C09000000000000" pitchFamily="49" charset="-120"/>
                          <a:ea typeface="華康超明體" panose="02020C09000000000000" pitchFamily="49" charset="-120"/>
                        </a:rPr>
                        <a:t>生涯輔導 </a:t>
                      </a:r>
                      <a:endParaRPr lang="zh-TW" altLang="en-US" sz="2100" b="1" dirty="0">
                        <a:solidFill>
                          <a:srgbClr val="7030A0"/>
                        </a:solidFill>
                        <a:latin typeface="華康超明體" panose="02020C09000000000000" pitchFamily="49" charset="-120"/>
                        <a:ea typeface="華康超明體" panose="02020C09000000000000" pitchFamily="49" charset="-12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100" b="1" dirty="0" smtClean="0">
                          <a:solidFill>
                            <a:srgbClr val="7030A0"/>
                          </a:solidFill>
                          <a:latin typeface="華康超明體" panose="02020C09000000000000" pitchFamily="49" charset="-120"/>
                          <a:ea typeface="華康超明體" panose="02020C09000000000000" pitchFamily="49" charset="-120"/>
                        </a:rPr>
                        <a:t>T18.</a:t>
                      </a:r>
                      <a:r>
                        <a:rPr lang="zh-TW" altLang="en-US" sz="2100" b="1" dirty="0" smtClean="0">
                          <a:solidFill>
                            <a:srgbClr val="7030A0"/>
                          </a:solidFill>
                          <a:latin typeface="華康超明體" panose="02020C09000000000000" pitchFamily="49" charset="-120"/>
                          <a:ea typeface="華康超明體" panose="02020C09000000000000" pitchFamily="49" charset="-120"/>
                        </a:rPr>
                        <a:t>心理疾病 </a:t>
                      </a:r>
                      <a:endParaRPr lang="zh-TW" altLang="en-US" sz="2100" b="1" dirty="0">
                        <a:solidFill>
                          <a:srgbClr val="7030A0"/>
                        </a:solidFill>
                        <a:latin typeface="華康超明體" panose="02020C09000000000000" pitchFamily="49" charset="-120"/>
                        <a:ea typeface="華康超明體" panose="02020C09000000000000" pitchFamily="49" charset="-120"/>
                      </a:endParaRPr>
                    </a:p>
                  </a:txBody>
                  <a:tcPr marL="121920" marR="121920" marT="60960" marB="60960" anchor="ctr"/>
                </a:tc>
              </a:tr>
              <a:tr h="57180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100" b="1" dirty="0" smtClean="0">
                          <a:solidFill>
                            <a:srgbClr val="FF0000"/>
                          </a:solidFill>
                          <a:latin typeface="華康超明體" panose="02020C09000000000000" pitchFamily="49" charset="-120"/>
                          <a:ea typeface="華康超明體" panose="02020C09000000000000" pitchFamily="49" charset="-120"/>
                        </a:rPr>
                        <a:t>T04.</a:t>
                      </a:r>
                      <a:r>
                        <a:rPr lang="zh-TW" altLang="en-US" sz="2100" b="1" dirty="0" smtClean="0">
                          <a:solidFill>
                            <a:srgbClr val="FF0000"/>
                          </a:solidFill>
                          <a:latin typeface="華康超明體" panose="02020C09000000000000" pitchFamily="49" charset="-120"/>
                          <a:ea typeface="華康超明體" panose="02020C09000000000000" pitchFamily="49" charset="-120"/>
                        </a:rPr>
                        <a:t>自我探索</a:t>
                      </a:r>
                      <a:endParaRPr lang="zh-TW" altLang="en-US" sz="2100" b="1" dirty="0">
                        <a:solidFill>
                          <a:srgbClr val="FF0000"/>
                        </a:solidFill>
                        <a:latin typeface="華康超明體" panose="02020C09000000000000" pitchFamily="49" charset="-120"/>
                        <a:ea typeface="華康超明體" panose="02020C09000000000000" pitchFamily="49" charset="-12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100" b="1" dirty="0" smtClean="0">
                          <a:solidFill>
                            <a:srgbClr val="FF0000"/>
                          </a:solidFill>
                          <a:latin typeface="華康超明體" panose="02020C09000000000000" pitchFamily="49" charset="-120"/>
                          <a:ea typeface="華康超明體" panose="02020C09000000000000" pitchFamily="49" charset="-120"/>
                        </a:rPr>
                        <a:t>T09.</a:t>
                      </a:r>
                      <a:r>
                        <a:rPr lang="zh-TW" altLang="en-US" sz="2100" b="1" dirty="0" smtClean="0">
                          <a:solidFill>
                            <a:srgbClr val="FF0000"/>
                          </a:solidFill>
                          <a:latin typeface="華康超明體" panose="02020C09000000000000" pitchFamily="49" charset="-120"/>
                          <a:ea typeface="華康超明體" panose="02020C09000000000000" pitchFamily="49" charset="-120"/>
                        </a:rPr>
                        <a:t>性別議題</a:t>
                      </a:r>
                      <a:endParaRPr lang="zh-TW" altLang="en-US" sz="2100" b="1" dirty="0">
                        <a:solidFill>
                          <a:srgbClr val="FF0000"/>
                        </a:solidFill>
                        <a:latin typeface="華康超明體" panose="02020C09000000000000" pitchFamily="49" charset="-120"/>
                        <a:ea typeface="華康超明體" panose="02020C09000000000000" pitchFamily="49" charset="-12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100" b="1" dirty="0" smtClean="0">
                          <a:solidFill>
                            <a:srgbClr val="FF0000"/>
                          </a:solidFill>
                          <a:latin typeface="華康超明體" panose="02020C09000000000000" pitchFamily="49" charset="-120"/>
                          <a:ea typeface="華康超明體" panose="02020C09000000000000" pitchFamily="49" charset="-120"/>
                        </a:rPr>
                        <a:t>T14.</a:t>
                      </a:r>
                      <a:r>
                        <a:rPr lang="zh-TW" altLang="en-US" sz="2100" b="1" dirty="0" smtClean="0">
                          <a:solidFill>
                            <a:srgbClr val="FF0000"/>
                          </a:solidFill>
                          <a:latin typeface="華康超明體" panose="02020C09000000000000" pitchFamily="49" charset="-120"/>
                          <a:ea typeface="華康超明體" panose="02020C09000000000000" pitchFamily="49" charset="-120"/>
                        </a:rPr>
                        <a:t>偏差行為 </a:t>
                      </a:r>
                      <a:endParaRPr lang="zh-TW" altLang="en-US" sz="2100" b="1" dirty="0">
                        <a:solidFill>
                          <a:srgbClr val="FF0000"/>
                        </a:solidFill>
                        <a:latin typeface="華康超明體" panose="02020C09000000000000" pitchFamily="49" charset="-120"/>
                        <a:ea typeface="華康超明體" panose="02020C09000000000000" pitchFamily="49" charset="-12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100" dirty="0" smtClean="0">
                          <a:latin typeface="華康超明體" panose="02020C09000000000000" pitchFamily="49" charset="-120"/>
                          <a:ea typeface="華康超明體" panose="02020C09000000000000" pitchFamily="49" charset="-120"/>
                        </a:rPr>
                        <a:t>T19.</a:t>
                      </a:r>
                      <a:r>
                        <a:rPr lang="zh-TW" altLang="en-US" sz="2100" dirty="0" smtClean="0">
                          <a:latin typeface="華康超明體" panose="02020C09000000000000" pitchFamily="49" charset="-120"/>
                          <a:ea typeface="華康超明體" panose="02020C09000000000000" pitchFamily="49" charset="-120"/>
                        </a:rPr>
                        <a:t>其他</a:t>
                      </a:r>
                      <a:endParaRPr lang="zh-TW" altLang="en-US" sz="2100" dirty="0">
                        <a:latin typeface="華康超明體" panose="02020C09000000000000" pitchFamily="49" charset="-120"/>
                        <a:ea typeface="華康超明體" panose="02020C09000000000000" pitchFamily="49" charset="-120"/>
                      </a:endParaRPr>
                    </a:p>
                  </a:txBody>
                  <a:tcPr marL="121920" marR="121920" marT="60960" marB="60960" anchor="ctr"/>
                </a:tc>
              </a:tr>
              <a:tr h="57180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100" dirty="0" smtClean="0">
                          <a:latin typeface="華康超明體" panose="02020C09000000000000" pitchFamily="49" charset="-120"/>
                          <a:ea typeface="華康超明體" panose="02020C09000000000000" pitchFamily="49" charset="-120"/>
                        </a:rPr>
                        <a:t>T05.</a:t>
                      </a:r>
                      <a:r>
                        <a:rPr lang="zh-TW" altLang="en-US" sz="2100" dirty="0" smtClean="0">
                          <a:latin typeface="華康超明體" panose="02020C09000000000000" pitchFamily="49" charset="-120"/>
                          <a:ea typeface="華康超明體" panose="02020C09000000000000" pitchFamily="49" charset="-120"/>
                        </a:rPr>
                        <a:t>情緒困擾</a:t>
                      </a:r>
                      <a:endParaRPr lang="zh-TW" altLang="en-US" sz="2100" dirty="0">
                        <a:latin typeface="華康超明體" panose="02020C09000000000000" pitchFamily="49" charset="-120"/>
                        <a:ea typeface="華康超明體" panose="02020C09000000000000" pitchFamily="49" charset="-12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100" b="1" dirty="0" smtClean="0">
                          <a:solidFill>
                            <a:srgbClr val="FF0000"/>
                          </a:solidFill>
                          <a:latin typeface="華康超明體" panose="02020C09000000000000" pitchFamily="49" charset="-120"/>
                          <a:ea typeface="華康超明體" panose="02020C09000000000000" pitchFamily="49" charset="-120"/>
                        </a:rPr>
                        <a:t>T10.</a:t>
                      </a:r>
                      <a:r>
                        <a:rPr lang="zh-TW" altLang="en-US" sz="2100" b="1" dirty="0" smtClean="0">
                          <a:solidFill>
                            <a:srgbClr val="FF0000"/>
                          </a:solidFill>
                          <a:latin typeface="華康超明體" panose="02020C09000000000000" pitchFamily="49" charset="-120"/>
                          <a:ea typeface="華康超明體" panose="02020C09000000000000" pitchFamily="49" charset="-120"/>
                        </a:rPr>
                        <a:t>高風險家庭 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100" dirty="0" smtClean="0">
                          <a:latin typeface="華康超明體" panose="02020C09000000000000" pitchFamily="49" charset="-120"/>
                          <a:ea typeface="華康超明體" panose="02020C09000000000000" pitchFamily="49" charset="-120"/>
                        </a:rPr>
                        <a:t>T15.</a:t>
                      </a:r>
                      <a:r>
                        <a:rPr lang="zh-TW" altLang="en-US" sz="2100" dirty="0" smtClean="0">
                          <a:latin typeface="華康超明體" panose="02020C09000000000000" pitchFamily="49" charset="-120"/>
                          <a:ea typeface="華康超明體" panose="02020C09000000000000" pitchFamily="49" charset="-120"/>
                        </a:rPr>
                        <a:t>網路成癮 </a:t>
                      </a:r>
                      <a:endParaRPr lang="zh-TW" altLang="en-US" sz="2100" dirty="0">
                        <a:latin typeface="華康超明體" panose="02020C09000000000000" pitchFamily="49" charset="-120"/>
                        <a:ea typeface="華康超明體" panose="02020C09000000000000" pitchFamily="49" charset="-12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100" dirty="0">
                        <a:latin typeface="華康超明體" panose="02020C09000000000000" pitchFamily="49" charset="-120"/>
                        <a:ea typeface="華康超明體" panose="02020C09000000000000" pitchFamily="49" charset="-120"/>
                      </a:endParaRPr>
                    </a:p>
                  </a:txBody>
                  <a:tcPr marL="121920" marR="121920" marT="60960" marB="60960" anchor="ctr"/>
                </a:tc>
              </a:tr>
            </a:tbl>
          </a:graphicData>
        </a:graphic>
      </p:graphicFrame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609599" y="403753"/>
            <a:ext cx="10972800" cy="546265"/>
          </a:xfrm>
        </p:spPr>
        <p:txBody>
          <a:bodyPr>
            <a:noAutofit/>
          </a:bodyPr>
          <a:lstStyle/>
          <a:p>
            <a:pPr algn="ctr"/>
            <a:r>
              <a:rPr lang="zh-TW" altLang="en-US" dirty="0" smtClean="0">
                <a:latin typeface="華康新特圓體" panose="020F0909000000000000" pitchFamily="49" charset="-120"/>
                <a:ea typeface="華康新特圓體" panose="020F0909000000000000" pitchFamily="49" charset="-120"/>
              </a:rPr>
              <a:t>轉介原因</a:t>
            </a:r>
            <a:endParaRPr lang="zh-TW" altLang="en-US" dirty="0">
              <a:latin typeface="華康新特圓體" panose="020F0909000000000000" pitchFamily="49" charset="-120"/>
              <a:ea typeface="華康新特圓體" panose="020F0909000000000000" pitchFamily="49" charset="-12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" y="999128"/>
            <a:ext cx="1096327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17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華康新特圓體" panose="020F0909000000000000" pitchFamily="49" charset="-120"/>
                <a:ea typeface="華康新特圓體" panose="020F0909000000000000" pitchFamily="49" charset="-120"/>
              </a:rPr>
              <a:t>尋找神隊友</a:t>
            </a:r>
            <a:endParaRPr lang="zh-TW" altLang="en-US" dirty="0">
              <a:latin typeface="華康新特圓體" panose="020F0909000000000000" pitchFamily="49" charset="-120"/>
              <a:ea typeface="華康新特圓體" panose="020F0909000000000000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2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回想，平時校內遇到需要幫忙的事時，最能</a:t>
            </a:r>
            <a:r>
              <a:rPr lang="zh-TW" altLang="en-US" sz="3200" dirty="0">
                <a:latin typeface="華康超明體" panose="02020C09000000000000" pitchFamily="49" charset="-120"/>
                <a:ea typeface="華康超明體" panose="02020C09000000000000" pitchFamily="49" charset="-120"/>
              </a:rPr>
              <a:t>立即幫忙</a:t>
            </a:r>
            <a:r>
              <a:rPr lang="zh-TW" altLang="en-US" sz="32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的人是</a:t>
            </a:r>
            <a:r>
              <a:rPr lang="en-US" altLang="zh-TW" sz="32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…</a:t>
            </a:r>
          </a:p>
          <a:p>
            <a:pPr marL="0" indent="0">
              <a:buNone/>
            </a:pPr>
            <a:endParaRPr lang="en-US" altLang="zh-TW" sz="3200" dirty="0" smtClean="0"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  <a:p>
            <a:pPr marL="0" indent="0">
              <a:buNone/>
            </a:pPr>
            <a:endParaRPr lang="zh-TW" altLang="en-US" dirty="0"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sp>
        <p:nvSpPr>
          <p:cNvPr id="4" name="AutoShape 2" descr="ãç¥éå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206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10390" y="682168"/>
            <a:ext cx="8911687" cy="1280890"/>
          </a:xfrm>
        </p:spPr>
        <p:txBody>
          <a:bodyPr/>
          <a:lstStyle/>
          <a:p>
            <a:r>
              <a:rPr lang="zh-TW" altLang="en-US" dirty="0" smtClean="0">
                <a:latin typeface="華康新特圓體" panose="020F0909000000000000" pitchFamily="49" charset="-120"/>
                <a:ea typeface="華康新特圓體" panose="020F0909000000000000" pitchFamily="49" charset="-120"/>
              </a:rPr>
              <a:t>案例討論</a:t>
            </a:r>
            <a:r>
              <a:rPr lang="en-US" altLang="zh-TW" dirty="0" smtClean="0">
                <a:latin typeface="華康新特圓體" panose="020F0909000000000000" pitchFamily="49" charset="-120"/>
                <a:ea typeface="華康新特圓體" panose="020F0909000000000000" pitchFamily="49" charset="-120"/>
              </a:rPr>
              <a:t>1</a:t>
            </a:r>
            <a:endParaRPr lang="zh-TW" altLang="en-US" dirty="0">
              <a:latin typeface="華康新特圓體" panose="020F0909000000000000" pitchFamily="49" charset="-120"/>
              <a:ea typeface="華康新特圓體" panose="020F0909000000000000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18387" y="2111688"/>
            <a:ext cx="8915400" cy="4562243"/>
          </a:xfrm>
        </p:spPr>
        <p:txBody>
          <a:bodyPr>
            <a:normAutofit/>
          </a:bodyPr>
          <a:lstStyle/>
          <a:p>
            <a:r>
              <a:rPr lang="zh-TW" altLang="en-US" sz="24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小佑，國小三年級男生，時常遲到，課堂上顯得精神不濟，忘記帶課本，作業也未能按</a:t>
            </a:r>
            <a:r>
              <a:rPr lang="zh-TW" altLang="en-US" sz="2400" dirty="0">
                <a:latin typeface="華康超明體" panose="02020C09000000000000" pitchFamily="49" charset="-120"/>
                <a:ea typeface="華康超明體" panose="02020C09000000000000" pitchFamily="49" charset="-120"/>
              </a:rPr>
              <a:t>時</a:t>
            </a:r>
            <a:r>
              <a:rPr lang="zh-TW" altLang="en-US" sz="24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繳交。易怒，常與同學發生言語衝突，覺得同學有意捉弄他。</a:t>
            </a:r>
            <a:endParaRPr lang="en-US" altLang="zh-TW" sz="2400" dirty="0" smtClean="0"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  <a:p>
            <a:pPr marL="0" indent="0">
              <a:buNone/>
            </a:pPr>
            <a:endParaRPr lang="en-US" altLang="zh-TW" sz="2400" dirty="0"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  <a:p>
            <a:r>
              <a:rPr lang="zh-TW" altLang="en-US" sz="24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導師求助希望您</a:t>
            </a:r>
            <a:r>
              <a:rPr lang="en-US" altLang="zh-TW" sz="24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(</a:t>
            </a:r>
            <a:r>
              <a:rPr lang="zh-TW" altLang="en-US" sz="24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輔導老師</a:t>
            </a:r>
            <a:r>
              <a:rPr lang="en-US" altLang="zh-TW" sz="24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)</a:t>
            </a:r>
            <a:r>
              <a:rPr lang="zh-TW" altLang="en-US" sz="24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協助輔導該生，</a:t>
            </a:r>
            <a:r>
              <a:rPr lang="zh-TW" altLang="en-US" sz="2400" dirty="0">
                <a:latin typeface="華康超明體" panose="02020C09000000000000" pitchFamily="49" charset="-120"/>
                <a:ea typeface="華康超明體" panose="02020C09000000000000" pitchFamily="49" charset="-120"/>
              </a:rPr>
              <a:t>請問</a:t>
            </a:r>
            <a:r>
              <a:rPr lang="zh-TW" altLang="en-US" sz="24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您：</a:t>
            </a:r>
            <a:endParaRPr lang="en-US" altLang="zh-TW" sz="2400" dirty="0" smtClean="0"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  <a:p>
            <a:pPr marL="822960" lvl="1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會從哪些方面著手？</a:t>
            </a:r>
            <a:endParaRPr lang="en-US" altLang="zh-TW" dirty="0" smtClean="0"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  <a:p>
            <a:pPr marL="822960" lvl="1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輔導的方法？</a:t>
            </a:r>
            <a:endParaRPr lang="en-US" altLang="zh-TW" dirty="0"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  <a:p>
            <a:pPr marL="822960" lvl="1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有輔導資源？</a:t>
            </a:r>
            <a:endParaRPr lang="en-US" altLang="zh-TW" dirty="0" smtClean="0"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sp>
        <p:nvSpPr>
          <p:cNvPr id="4" name="AutoShape 2" descr="ãä¸èª²ç¡è¦º gif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4" descr="ãä¸èª²ç¡è¦º gifãçåçæå°çµæ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275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華康新特圓體" panose="020F0909000000000000" pitchFamily="49" charset="-120"/>
                <a:ea typeface="華康新特圓體" panose="020F0909000000000000" pitchFamily="49" charset="-120"/>
              </a:rPr>
              <a:t>案例</a:t>
            </a:r>
            <a:r>
              <a:rPr lang="zh-TW" altLang="en-US" dirty="0" smtClean="0">
                <a:latin typeface="華康新特圓體" panose="020F0909000000000000" pitchFamily="49" charset="-120"/>
                <a:ea typeface="華康新特圓體" panose="020F0909000000000000" pitchFamily="49" charset="-120"/>
              </a:rPr>
              <a:t>討論</a:t>
            </a:r>
            <a:r>
              <a:rPr lang="en-US" altLang="zh-TW" dirty="0" smtClean="0">
                <a:latin typeface="華康新特圓體" panose="020F0909000000000000" pitchFamily="49" charset="-120"/>
                <a:ea typeface="華康新特圓體" panose="020F0909000000000000" pitchFamily="49" charset="-120"/>
              </a:rPr>
              <a:t>2---</a:t>
            </a:r>
            <a:r>
              <a:rPr lang="zh-TW" altLang="en-US" dirty="0" smtClean="0">
                <a:latin typeface="華康新特圓體" panose="020F0909000000000000" pitchFamily="49" charset="-120"/>
                <a:ea typeface="華康新特圓體" panose="020F0909000000000000" pitchFamily="49" charset="-120"/>
              </a:rPr>
              <a:t>小</a:t>
            </a:r>
            <a:r>
              <a:rPr lang="zh-TW" altLang="en-US" dirty="0">
                <a:latin typeface="華康新特圓體" panose="020F0909000000000000" pitchFamily="49" charset="-120"/>
                <a:ea typeface="華康新特圓體" panose="020F0909000000000000" pitchFamily="49" charset="-120"/>
              </a:rPr>
              <a:t>公主奇遇記</a:t>
            </a:r>
            <a:r>
              <a:rPr lang="zh-TW" altLang="en-US" dirty="0" smtClean="0">
                <a:latin typeface="華康新特圓體" panose="020F0909000000000000" pitchFamily="49" charset="-120"/>
                <a:ea typeface="華康新特圓體" panose="020F0909000000000000" pitchFamily="49" charset="-120"/>
              </a:rPr>
              <a:t>：</a:t>
            </a:r>
            <a:endParaRPr lang="zh-TW" altLang="en-US" dirty="0">
              <a:latin typeface="華康新特圓體" panose="020F0909000000000000" pitchFamily="49" charset="-120"/>
              <a:ea typeface="華康新特圓體" panose="020F0909000000000000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935479"/>
            <a:ext cx="10972800" cy="4667201"/>
          </a:xfrm>
        </p:spPr>
        <p:txBody>
          <a:bodyPr/>
          <a:lstStyle/>
          <a:p>
            <a:r>
              <a:rPr lang="zh-TW" altLang="en-US" sz="24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小莉是國二學生，小學</a:t>
            </a:r>
            <a:r>
              <a:rPr lang="en-US" altLang="zh-TW" sz="24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3</a:t>
            </a:r>
            <a:r>
              <a:rPr lang="zh-TW" altLang="en-US" sz="24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年級時父母離異，與父親及祖母同住關係疏離，小莉與兩個妹妹關係不佳經常爭吵，在校或放學時間經常一個人，偶爾會曠課但不說原因，會在網路社群中謾罵班級同學。</a:t>
            </a:r>
            <a:endParaRPr lang="en-US" altLang="zh-TW" sz="2400" dirty="0" smtClean="0"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  <a:p>
            <a:pPr marL="640080" lvl="2" indent="0">
              <a:buNone/>
            </a:pPr>
            <a:endParaRPr lang="en-US" altLang="zh-TW" sz="3600" dirty="0" smtClean="0"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  <a:p>
            <a:r>
              <a:rPr lang="zh-TW" altLang="en-US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導師求助於您，請問</a:t>
            </a:r>
            <a:endParaRPr lang="en-US" altLang="zh-TW" dirty="0" smtClean="0"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  <a:p>
            <a:pPr marL="850392" lvl="1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小莉最需要即時幫助的部分？</a:t>
            </a:r>
            <a:endParaRPr lang="en-US" altLang="zh-TW" dirty="0" smtClean="0"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  <a:p>
            <a:pPr marL="850392" lvl="1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您想到的輔導方法或方向？</a:t>
            </a:r>
            <a:endParaRPr lang="en-US" altLang="zh-TW" dirty="0" smtClean="0"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  <a:p>
            <a:pPr marL="850392" lvl="1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需要與哪些資源協助、如何分工？</a:t>
            </a:r>
            <a:endParaRPr lang="en-US" altLang="zh-TW" dirty="0" smtClean="0"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  <a:p>
            <a:endParaRPr lang="zh-TW" altLang="en-US" dirty="0"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2665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178" y="853148"/>
            <a:ext cx="870483" cy="3429774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華康新特圓體" panose="020F0909000000000000" pitchFamily="49" charset="-120"/>
                <a:ea typeface="華康新特圓體" panose="020F0909000000000000" pitchFamily="49" charset="-120"/>
              </a:rPr>
              <a:t>方案活動</a:t>
            </a:r>
            <a:endParaRPr lang="zh-TW" altLang="en-US" dirty="0">
              <a:latin typeface="華康新特圓體" panose="020F0909000000000000" pitchFamily="49" charset="-120"/>
              <a:ea typeface="華康新特圓體" panose="020F0909000000000000" pitchFamily="49" charset="-12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157" y="156575"/>
            <a:ext cx="9715500" cy="610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接點 4"/>
          <p:cNvCxnSpPr/>
          <p:nvPr/>
        </p:nvCxnSpPr>
        <p:spPr>
          <a:xfrm>
            <a:off x="7662239" y="4880225"/>
            <a:ext cx="426869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2430049" y="5205575"/>
            <a:ext cx="613206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4308691" y="5905928"/>
            <a:ext cx="670709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4800657" y="4599398"/>
            <a:ext cx="708460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2334156" y="4880225"/>
            <a:ext cx="27580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2334156" y="2792859"/>
            <a:ext cx="459369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11280237" y="2482922"/>
            <a:ext cx="65069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橢圓 17"/>
          <p:cNvSpPr/>
          <p:nvPr/>
        </p:nvSpPr>
        <p:spPr>
          <a:xfrm>
            <a:off x="2283931" y="1530851"/>
            <a:ext cx="2770169" cy="44178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6" name="Picture 2" descr="åæç¸£æ¿åºæè²èééãè·æ¥­é èªå¡ãèª²ç¨ï¼è®é«é¢¨éªä¸­å­¸çé²è·å ´å¯¦ç¿å°æ¾èªæçæ¶¯å®å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157" y="682922"/>
            <a:ext cx="97155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åæç¸£æ¿åºæè²èééãè·æ¥­é èªå¡ãèª²ç¨ï¼è®é«é¢¨éªä¸­å­¸çé²è·å ´å¯¦ç¿å°æ¾èªæçæ¶¯å®å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157" y="682922"/>
            <a:ext cx="97155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33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781</TotalTime>
  <Words>957</Words>
  <Application>Microsoft Office PowerPoint</Application>
  <PresentationFormat>自訂</PresentationFormat>
  <Paragraphs>128</Paragraphs>
  <Slides>29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0" baseType="lpstr">
      <vt:lpstr>流線</vt:lpstr>
      <vt:lpstr>常見個案類型及處遇模式</vt:lpstr>
      <vt:lpstr> 最後一哩路  恭喜老師們已經完成90%以上課程進度!!  最後兩個學習任務   一起加油!! GO! GO! </vt:lpstr>
      <vt:lpstr>Mission1：牛刀小試時間</vt:lpstr>
      <vt:lpstr>常見輔導個案類型</vt:lpstr>
      <vt:lpstr>轉介原因</vt:lpstr>
      <vt:lpstr>尋找神隊友</vt:lpstr>
      <vt:lpstr>案例討論1</vt:lpstr>
      <vt:lpstr>案例討論2---小公主奇遇記：</vt:lpstr>
      <vt:lpstr>方案活動</vt:lpstr>
      <vt:lpstr>PowerPoint 簡報</vt:lpstr>
      <vt:lpstr>說不上是神隊友的好鄰居</vt:lpstr>
      <vt:lpstr>南投縣學生輔導諮商中心服務流程</vt:lpstr>
      <vt:lpstr>演練：學生輔導諮商中心(測試版)系統登入              </vt:lpstr>
      <vt:lpstr>測試版系統登入(學校系統管理者)</vt:lpstr>
      <vt:lpstr>下載系統操作手冊</vt:lpstr>
      <vt:lpstr>系統管理者畫面(人員異動說明)</vt:lpstr>
      <vt:lpstr>以輔導組長提出轉介申請為例</vt:lpstr>
      <vt:lpstr>PowerPoint 簡報</vt:lpstr>
      <vt:lpstr>個案轉介申請表</vt:lpstr>
      <vt:lpstr>需檢附</vt:lpstr>
      <vt:lpstr>功德圓滿送給主任→校長 進行申請審核</vt:lpstr>
      <vt:lpstr>最後一步：請校長登入審核(與主任程序相同)</vt:lpstr>
      <vt:lpstr>其他服務申請</vt:lpstr>
      <vt:lpstr>其他服務申請</vt:lpstr>
      <vt:lpstr>其他服務申請</vt:lpstr>
      <vt:lpstr>其他服務申請</vt:lpstr>
      <vt:lpstr>其他服務申請表</vt:lpstr>
      <vt:lpstr>其他服務申請</vt:lpstr>
      <vt:lpstr>輔諮中心三級輔導申請 真實網頁：http://163.22.168.162/cs_nantou/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常見個案類型及處遇模式</dc:title>
  <dc:creator>ntscc</dc:creator>
  <cp:lastModifiedBy>Administrator</cp:lastModifiedBy>
  <cp:revision>59</cp:revision>
  <dcterms:created xsi:type="dcterms:W3CDTF">2018-08-17T07:33:31Z</dcterms:created>
  <dcterms:modified xsi:type="dcterms:W3CDTF">2018-09-04T08:17:37Z</dcterms:modified>
</cp:coreProperties>
</file>